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82" r:id="rId4"/>
    <p:sldId id="260" r:id="rId5"/>
    <p:sldId id="261" r:id="rId6"/>
    <p:sldId id="262" r:id="rId7"/>
    <p:sldId id="265" r:id="rId8"/>
    <p:sldId id="287" r:id="rId9"/>
    <p:sldId id="288" r:id="rId10"/>
    <p:sldId id="273" r:id="rId11"/>
    <p:sldId id="285" r:id="rId12"/>
    <p:sldId id="274" r:id="rId13"/>
    <p:sldId id="289" r:id="rId14"/>
    <p:sldId id="276" r:id="rId15"/>
    <p:sldId id="283" r:id="rId16"/>
    <p:sldId id="284" r:id="rId17"/>
    <p:sldId id="277" r:id="rId18"/>
    <p:sldId id="278" r:id="rId19"/>
    <p:sldId id="280"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700D3D-F489-4A0A-B6D8-12869E64ED3A}" v="34" dt="2023-12-04T05:28:50.6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8" d="100"/>
          <a:sy n="48" d="100"/>
        </p:scale>
        <p:origin x="94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CDA9B-2F1A-48E5-8697-62DE69AFB846}"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8ECD95-560C-4463-B6F5-D1D98A904E64}" type="slidenum">
              <a:rPr lang="en-US" smtClean="0"/>
              <a:t>‹#›</a:t>
            </a:fld>
            <a:endParaRPr lang="en-US"/>
          </a:p>
        </p:txBody>
      </p:sp>
    </p:spTree>
    <p:extLst>
      <p:ext uri="{BB962C8B-B14F-4D97-AF65-F5344CB8AC3E}">
        <p14:creationId xmlns:p14="http://schemas.microsoft.com/office/powerpoint/2010/main" val="3778379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FDA42A-C607-431E-82F7-A06CBA4C1C24}" type="datetimeFigureOut">
              <a:rPr lang="en-US" smtClean="0"/>
              <a:t>1/27/2025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3C2DF4E-FB59-47BA-A56C-D9B37BE1FCA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561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DA42A-C607-431E-82F7-A06CBA4C1C24}"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C2DF4E-FB59-47BA-A56C-D9B37BE1FCA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299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DA42A-C607-431E-82F7-A06CBA4C1C24}"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C2DF4E-FB59-47BA-A56C-D9B37BE1FCA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9936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DA42A-C607-431E-82F7-A06CBA4C1C24}"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C2DF4E-FB59-47BA-A56C-D9B37BE1FCA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6520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FDA42A-C607-431E-82F7-A06CBA4C1C24}"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C2DF4E-FB59-47BA-A56C-D9B37BE1FCA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89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FDA42A-C607-431E-82F7-A06CBA4C1C24}"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C2DF4E-FB59-47BA-A56C-D9B37BE1FCA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4877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FDA42A-C607-431E-82F7-A06CBA4C1C24}" type="datetimeFigureOut">
              <a:rPr lang="en-US" smtClean="0"/>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C2DF4E-FB59-47BA-A56C-D9B37BE1FCA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0785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FDA42A-C607-431E-82F7-A06CBA4C1C24}" type="datetimeFigureOut">
              <a:rPr lang="en-US" smtClean="0"/>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C2DF4E-FB59-47BA-A56C-D9B37BE1FCA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2503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DA42A-C607-431E-82F7-A06CBA4C1C24}" type="datetimeFigureOut">
              <a:rPr lang="en-US" smtClean="0"/>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C2DF4E-FB59-47BA-A56C-D9B37BE1FCA5}" type="slidenum">
              <a:rPr lang="en-US" smtClean="0"/>
              <a:t>‹#›</a:t>
            </a:fld>
            <a:endParaRPr lang="en-US"/>
          </a:p>
        </p:txBody>
      </p:sp>
    </p:spTree>
    <p:extLst>
      <p:ext uri="{BB962C8B-B14F-4D97-AF65-F5344CB8AC3E}">
        <p14:creationId xmlns:p14="http://schemas.microsoft.com/office/powerpoint/2010/main" val="1081664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DA42A-C607-431E-82F7-A06CBA4C1C24}"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C2DF4E-FB59-47BA-A56C-D9B37BE1FCA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4960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0FDA42A-C607-431E-82F7-A06CBA4C1C24}" type="datetimeFigureOut">
              <a:rPr lang="en-US" smtClean="0"/>
              <a:t>1/27/2025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33C2DF4E-FB59-47BA-A56C-D9B37BE1FCA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7067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0FDA42A-C607-431E-82F7-A06CBA4C1C24}" type="datetimeFigureOut">
              <a:rPr lang="en-US" smtClean="0"/>
              <a:t>1/27/2025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3C2DF4E-FB59-47BA-A56C-D9B37BE1FCA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0471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atascience.columbia.edu/news/2018/the-data-life-cycle/" TargetMode="External"/><Relationship Id="rId2" Type="http://schemas.openxmlformats.org/officeDocument/2006/relationships/hyperlink" Target="https://online.hbs.edu/blog/post/data-life-cycle" TargetMode="External"/><Relationship Id="rId1" Type="http://schemas.openxmlformats.org/officeDocument/2006/relationships/slideLayout" Target="../slideLayouts/slideLayout2.xml"/><Relationship Id="rId5" Type="http://schemas.openxmlformats.org/officeDocument/2006/relationships/hyperlink" Target="https://catalog.data.gov/dataset/budget-2024-budget-recommendations-positions-and-salaries" TargetMode="External"/><Relationship Id="rId4" Type="http://schemas.openxmlformats.org/officeDocument/2006/relationships/hyperlink" Target="https://cloud.google.com/learn/what-is-hadoo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6820-192C-7F92-D7F7-81559AB71F75}"/>
              </a:ext>
            </a:extLst>
          </p:cNvPr>
          <p:cNvSpPr>
            <a:spLocks noGrp="1"/>
          </p:cNvSpPr>
          <p:nvPr>
            <p:ph type="ctrTitle"/>
          </p:nvPr>
        </p:nvSpPr>
        <p:spPr/>
        <p:txBody>
          <a:bodyPr/>
          <a:lstStyle/>
          <a:p>
            <a:r>
              <a:rPr lang="en-US"/>
              <a:t>BUDGET ANALYSIS </a:t>
            </a:r>
            <a:endParaRPr lang="en-US" dirty="0"/>
          </a:p>
        </p:txBody>
      </p:sp>
      <p:sp>
        <p:nvSpPr>
          <p:cNvPr id="3" name="Subtitle 2">
            <a:extLst>
              <a:ext uri="{FF2B5EF4-FFF2-40B4-BE49-F238E27FC236}">
                <a16:creationId xmlns:a16="http://schemas.microsoft.com/office/drawing/2014/main" id="{B7C310FF-D8A7-A5F6-1736-A978D7BB91D9}"/>
              </a:ext>
            </a:extLst>
          </p:cNvPr>
          <p:cNvSpPr>
            <a:spLocks noGrp="1"/>
          </p:cNvSpPr>
          <p:nvPr>
            <p:ph type="subTitle" idx="1"/>
          </p:nvPr>
        </p:nvSpPr>
        <p:spPr>
          <a:xfrm>
            <a:off x="7523922" y="3531204"/>
            <a:ext cx="3530930" cy="2442213"/>
          </a:xfrm>
        </p:spPr>
        <p:txBody>
          <a:bodyPr>
            <a:normAutofit fontScale="77500" lnSpcReduction="20000"/>
          </a:bodyPr>
          <a:lstStyle/>
          <a:p>
            <a:r>
              <a:rPr lang="en-US" u="sng" dirty="0">
                <a:latin typeface="Times New Roman" panose="02020603050405020304" pitchFamily="18" charset="0"/>
                <a:cs typeface="Times New Roman" panose="02020603050405020304" pitchFamily="18" charset="0"/>
              </a:rPr>
              <a:t>GROUP- POWER RANGERS</a:t>
            </a:r>
          </a:p>
          <a:p>
            <a:r>
              <a:rPr lang="en-US" dirty="0">
                <a:latin typeface="Times New Roman" panose="02020603050405020304" pitchFamily="18" charset="0"/>
                <a:cs typeface="Times New Roman" panose="02020603050405020304" pitchFamily="18" charset="0"/>
              </a:rPr>
              <a:t>ANU REDDY CHUKKALURI- 11715021</a:t>
            </a:r>
          </a:p>
          <a:p>
            <a:r>
              <a:rPr lang="en-US" dirty="0">
                <a:latin typeface="Times New Roman" panose="02020603050405020304" pitchFamily="18" charset="0"/>
                <a:cs typeface="Times New Roman" panose="02020603050405020304" pitchFamily="18" charset="0"/>
              </a:rPr>
              <a:t>Ashwin Jayakumar- 11634102</a:t>
            </a:r>
          </a:p>
          <a:p>
            <a:r>
              <a:rPr lang="en-US" dirty="0">
                <a:latin typeface="Times New Roman" panose="02020603050405020304" pitchFamily="18" charset="0"/>
                <a:cs typeface="Times New Roman" panose="02020603050405020304" pitchFamily="18" charset="0"/>
              </a:rPr>
              <a:t>EMMIDI BADRINATH YESHWARITHA-11648431</a:t>
            </a:r>
          </a:p>
          <a:p>
            <a:r>
              <a:rPr lang="en-US" dirty="0">
                <a:latin typeface="Times New Roman" panose="02020603050405020304" pitchFamily="18" charset="0"/>
                <a:cs typeface="Times New Roman" panose="02020603050405020304" pitchFamily="18" charset="0"/>
              </a:rPr>
              <a:t>LAKSHMI SRAVANI KURADA- 11707953</a:t>
            </a:r>
          </a:p>
          <a:p>
            <a:r>
              <a:rPr lang="en-US" dirty="0">
                <a:latin typeface="Times New Roman" panose="02020603050405020304" pitchFamily="18" charset="0"/>
                <a:cs typeface="Times New Roman" panose="02020603050405020304" pitchFamily="18" charset="0"/>
              </a:rPr>
              <a:t>VAMSI PRIYANKA BADITHI- 11708580</a:t>
            </a:r>
          </a:p>
        </p:txBody>
      </p:sp>
    </p:spTree>
    <p:extLst>
      <p:ext uri="{BB962C8B-B14F-4D97-AF65-F5344CB8AC3E}">
        <p14:creationId xmlns:p14="http://schemas.microsoft.com/office/powerpoint/2010/main" val="143792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9652-5F62-FB2B-24AF-77644278661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MANAGEMENT AND ANALYSIS</a:t>
            </a:r>
          </a:p>
        </p:txBody>
      </p:sp>
      <p:sp>
        <p:nvSpPr>
          <p:cNvPr id="3" name="Content Placeholder 2">
            <a:extLst>
              <a:ext uri="{FF2B5EF4-FFF2-40B4-BE49-F238E27FC236}">
                <a16:creationId xmlns:a16="http://schemas.microsoft.com/office/drawing/2014/main" id="{175B97E9-2069-55D7-3FDF-CBF2EE049EE5}"/>
              </a:ext>
            </a:extLst>
          </p:cNvPr>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Data management involves organizing, storing, and retrieving the data.</a:t>
            </a:r>
          </a:p>
          <a:p>
            <a:r>
              <a:rPr lang="en-US" dirty="0">
                <a:latin typeface="Times New Roman" panose="02020603050405020304" pitchFamily="18" charset="0"/>
                <a:cs typeface="Times New Roman" panose="02020603050405020304" pitchFamily="18" charset="0"/>
              </a:rPr>
              <a:t>Data analysis refers to the processes of analyzing the dataset to retrieve gainful insights.</a:t>
            </a:r>
          </a:p>
          <a:p>
            <a:r>
              <a:rPr lang="en-US" dirty="0">
                <a:latin typeface="Times New Roman" panose="02020603050405020304" pitchFamily="18" charset="0"/>
                <a:cs typeface="Times New Roman" panose="02020603050405020304" pitchFamily="18" charset="0"/>
              </a:rPr>
              <a:t>We used </a:t>
            </a:r>
            <a:r>
              <a:rPr lang="en-US" b="1" dirty="0">
                <a:latin typeface="Times New Roman" panose="02020603050405020304" pitchFamily="18" charset="0"/>
                <a:cs typeface="Times New Roman" panose="02020603050405020304" pitchFamily="18" charset="0"/>
              </a:rPr>
              <a:t>Apache Hive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Apache Spark </a:t>
            </a:r>
            <a:r>
              <a:rPr lang="en-US" dirty="0">
                <a:latin typeface="Times New Roman" panose="02020603050405020304" pitchFamily="18" charset="0"/>
                <a:cs typeface="Times New Roman" panose="02020603050405020304" pitchFamily="18" charset="0"/>
              </a:rPr>
              <a:t>for carrying out the management phase of data lifecycle.</a:t>
            </a:r>
          </a:p>
          <a:p>
            <a:r>
              <a:rPr lang="en-US" b="1" dirty="0">
                <a:latin typeface="Times New Roman" panose="02020603050405020304" pitchFamily="18" charset="0"/>
                <a:cs typeface="Times New Roman" panose="02020603050405020304" pitchFamily="18" charset="0"/>
              </a:rPr>
              <a:t>Big query </a:t>
            </a:r>
            <a:r>
              <a:rPr lang="en-US" dirty="0">
                <a:latin typeface="Times New Roman" panose="02020603050405020304" pitchFamily="18" charset="0"/>
                <a:cs typeface="Times New Roman" panose="02020603050405020304" pitchFamily="18" charset="0"/>
              </a:rPr>
              <a:t>is used for analyzing the data based on our use case.</a:t>
            </a:r>
          </a:p>
          <a:p>
            <a:r>
              <a:rPr lang="en-US" dirty="0">
                <a:latin typeface="Times New Roman" panose="02020603050405020304" pitchFamily="18" charset="0"/>
                <a:cs typeface="Times New Roman" panose="02020603050405020304" pitchFamily="18" charset="0"/>
              </a:rPr>
              <a:t>Hive and Spark is used to process data using SQL. It is also used for storing data and the execution rate is much faster in Spark. HiveQL helps in creation of tables, loading data and querying the tables according to the requirement.</a:t>
            </a:r>
          </a:p>
        </p:txBody>
      </p:sp>
    </p:spTree>
    <p:extLst>
      <p:ext uri="{BB962C8B-B14F-4D97-AF65-F5344CB8AC3E}">
        <p14:creationId xmlns:p14="http://schemas.microsoft.com/office/powerpoint/2010/main" val="1999057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70B4-06AE-D655-E152-14626FD7CF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APACHE HIVE AND SPARK</a:t>
            </a:r>
          </a:p>
        </p:txBody>
      </p:sp>
      <p:sp>
        <p:nvSpPr>
          <p:cNvPr id="3" name="Content Placeholder 2">
            <a:extLst>
              <a:ext uri="{FF2B5EF4-FFF2-40B4-BE49-F238E27FC236}">
                <a16:creationId xmlns:a16="http://schemas.microsoft.com/office/drawing/2014/main" id="{B522EC39-21DD-8A3B-F5AA-05329EC64E97}"/>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We used Hive and Spark for our project to manage the data quicker and easier.</a:t>
            </a:r>
          </a:p>
          <a:p>
            <a:pPr marL="457200" indent="-457200">
              <a:buAutoNum type="arabicPeriod"/>
            </a:pPr>
            <a:r>
              <a:rPr lang="en-US" dirty="0">
                <a:latin typeface="Times New Roman" panose="02020603050405020304" pitchFamily="18" charset="0"/>
                <a:cs typeface="Times New Roman" panose="02020603050405020304" pitchFamily="18" charset="0"/>
              </a:rPr>
              <a:t>We created a new directory in HDFS, to move the files from storage bucket to Manager Node and then into HDFS directory. Then, we copied the contents of the bucket(GCP) to the Manager Node and then moved them to HDFS ecosystem. </a:t>
            </a:r>
          </a:p>
          <a:p>
            <a:pPr marL="457200" indent="-457200">
              <a:buAutoNum type="arabicPeriod"/>
            </a:pPr>
            <a:r>
              <a:rPr lang="en-US" dirty="0">
                <a:latin typeface="Times New Roman" panose="02020603050405020304" pitchFamily="18" charset="0"/>
                <a:cs typeface="Times New Roman" panose="02020603050405020304" pitchFamily="18" charset="0"/>
              </a:rPr>
              <a:t>We enter hive by entering the beeline command. Here, we created an external table ‘powerrangers_123’ in the location. Then, we executed the command with limit 1 and 5 from the table ‘powerrangers_123’.</a:t>
            </a:r>
          </a:p>
          <a:p>
            <a:pPr marL="457200" indent="-457200">
              <a:buAutoNum type="arabicPeriod"/>
            </a:pPr>
            <a:r>
              <a:rPr lang="en-US" dirty="0">
                <a:latin typeface="Times New Roman" panose="02020603050405020304" pitchFamily="18" charset="0"/>
                <a:cs typeface="Times New Roman" panose="02020603050405020304" pitchFamily="18" charset="0"/>
              </a:rPr>
              <a:t>We enter spark by entering ‘spark-</a:t>
            </a:r>
            <a:r>
              <a:rPr lang="en-US" dirty="0" err="1">
                <a:latin typeface="Times New Roman" panose="02020603050405020304" pitchFamily="18" charset="0"/>
                <a:cs typeface="Times New Roman" panose="02020603050405020304" pitchFamily="18" charset="0"/>
              </a:rPr>
              <a:t>sql</a:t>
            </a:r>
            <a:r>
              <a:rPr lang="en-US" dirty="0">
                <a:latin typeface="Times New Roman" panose="02020603050405020304" pitchFamily="18" charset="0"/>
                <a:cs typeface="Times New Roman" panose="02020603050405020304" pitchFamily="18" charset="0"/>
              </a:rPr>
              <a:t>’ and run the commands with limit 1 and 5 from the table ‘powerrangers_123’.</a:t>
            </a:r>
          </a:p>
        </p:txBody>
      </p:sp>
    </p:spTree>
    <p:extLst>
      <p:ext uri="{BB962C8B-B14F-4D97-AF65-F5344CB8AC3E}">
        <p14:creationId xmlns:p14="http://schemas.microsoft.com/office/powerpoint/2010/main" val="365114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64E31-45BD-5B35-13CE-522D2177AE85}"/>
              </a:ext>
            </a:extLst>
          </p:cNvPr>
          <p:cNvSpPr>
            <a:spLocks noGrp="1"/>
          </p:cNvSpPr>
          <p:nvPr>
            <p:ph type="title"/>
          </p:nvPr>
        </p:nvSpPr>
        <p:spPr>
          <a:xfrm>
            <a:off x="193769" y="1"/>
            <a:ext cx="10861083" cy="1864194"/>
          </a:xfrm>
        </p:spPr>
        <p:txBody>
          <a:bodyPr/>
          <a:lstStyle/>
          <a:p>
            <a:r>
              <a:rPr lang="en-US" dirty="0" err="1"/>
              <a:t>ApACHE</a:t>
            </a:r>
            <a:r>
              <a:rPr lang="en-US" dirty="0"/>
              <a:t> HIVE</a:t>
            </a:r>
          </a:p>
        </p:txBody>
      </p:sp>
      <p:sp>
        <p:nvSpPr>
          <p:cNvPr id="10" name="Content Placeholder 9">
            <a:extLst>
              <a:ext uri="{FF2B5EF4-FFF2-40B4-BE49-F238E27FC236}">
                <a16:creationId xmlns:a16="http://schemas.microsoft.com/office/drawing/2014/main" id="{9C246CE4-7A9A-69F6-A319-F0C38EF31C37}"/>
              </a:ext>
            </a:extLst>
          </p:cNvPr>
          <p:cNvSpPr>
            <a:spLocks noGrp="1"/>
          </p:cNvSpPr>
          <p:nvPr>
            <p:ph sz="half" idx="1"/>
          </p:nvPr>
        </p:nvSpPr>
        <p:spPr/>
        <p:txBody>
          <a:bodyPr/>
          <a:lstStyle/>
          <a:p>
            <a:endParaRPr lang="en-US"/>
          </a:p>
        </p:txBody>
      </p:sp>
      <p:pic>
        <p:nvPicPr>
          <p:cNvPr id="12" name="Picture 11">
            <a:extLst>
              <a:ext uri="{FF2B5EF4-FFF2-40B4-BE49-F238E27FC236}">
                <a16:creationId xmlns:a16="http://schemas.microsoft.com/office/drawing/2014/main" id="{A0BA9F98-7D21-1F90-9069-620851A1E947}"/>
              </a:ext>
            </a:extLst>
          </p:cNvPr>
          <p:cNvPicPr>
            <a:picLocks noChangeAspect="1"/>
          </p:cNvPicPr>
          <p:nvPr/>
        </p:nvPicPr>
        <p:blipFill>
          <a:blip r:embed="rId2"/>
          <a:stretch>
            <a:fillRect/>
          </a:stretch>
        </p:blipFill>
        <p:spPr>
          <a:xfrm>
            <a:off x="193769" y="426668"/>
            <a:ext cx="9753600" cy="3181350"/>
          </a:xfrm>
          <a:prstGeom prst="rect">
            <a:avLst/>
          </a:prstGeom>
        </p:spPr>
      </p:pic>
      <p:pic>
        <p:nvPicPr>
          <p:cNvPr id="13" name="Content Placeholder 12">
            <a:extLst>
              <a:ext uri="{FF2B5EF4-FFF2-40B4-BE49-F238E27FC236}">
                <a16:creationId xmlns:a16="http://schemas.microsoft.com/office/drawing/2014/main" id="{DE5CA550-5D92-2E28-0207-C8258F9FFB7E}"/>
              </a:ext>
            </a:extLst>
          </p:cNvPr>
          <p:cNvPicPr>
            <a:picLocks noGrp="1" noChangeAspect="1"/>
          </p:cNvPicPr>
          <p:nvPr>
            <p:ph sz="half" idx="2"/>
          </p:nvPr>
        </p:nvPicPr>
        <p:blipFill>
          <a:blip r:embed="rId3"/>
          <a:stretch>
            <a:fillRect/>
          </a:stretch>
        </p:blipFill>
        <p:spPr>
          <a:xfrm>
            <a:off x="193769" y="3735175"/>
            <a:ext cx="9753600" cy="3026246"/>
          </a:xfrm>
          <a:prstGeom prst="rect">
            <a:avLst/>
          </a:prstGeom>
        </p:spPr>
      </p:pic>
    </p:spTree>
    <p:extLst>
      <p:ext uri="{BB962C8B-B14F-4D97-AF65-F5344CB8AC3E}">
        <p14:creationId xmlns:p14="http://schemas.microsoft.com/office/powerpoint/2010/main" val="84020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EEA9-6B07-11B4-A6D0-9E4068BE1939}"/>
              </a:ext>
            </a:extLst>
          </p:cNvPr>
          <p:cNvSpPr>
            <a:spLocks noGrp="1"/>
          </p:cNvSpPr>
          <p:nvPr>
            <p:ph type="title"/>
          </p:nvPr>
        </p:nvSpPr>
        <p:spPr>
          <a:xfrm>
            <a:off x="0" y="0"/>
            <a:ext cx="9603275" cy="1049235"/>
          </a:xfrm>
        </p:spPr>
        <p:txBody>
          <a:bodyPr/>
          <a:lstStyle/>
          <a:p>
            <a:r>
              <a:rPr lang="en-US" dirty="0" err="1">
                <a:latin typeface="Times New Roman" panose="02020603050405020304" pitchFamily="18" charset="0"/>
                <a:cs typeface="Times New Roman" panose="02020603050405020304" pitchFamily="18" charset="0"/>
              </a:rPr>
              <a:t>apache</a:t>
            </a:r>
            <a:r>
              <a:rPr lang="en-US" dirty="0">
                <a:latin typeface="Times New Roman" panose="02020603050405020304" pitchFamily="18" charset="0"/>
                <a:cs typeface="Times New Roman" panose="02020603050405020304" pitchFamily="18" charset="0"/>
              </a:rPr>
              <a:t> SPARK </a:t>
            </a:r>
            <a:r>
              <a:rPr lang="en-US" dirty="0" err="1">
                <a:latin typeface="Times New Roman" panose="02020603050405020304" pitchFamily="18" charset="0"/>
                <a:cs typeface="Times New Roman" panose="02020603050405020304" pitchFamily="18" charset="0"/>
              </a:rPr>
              <a:t>sql</a:t>
            </a:r>
            <a:endParaRPr lang="en-US" dirty="0"/>
          </a:p>
        </p:txBody>
      </p:sp>
      <p:pic>
        <p:nvPicPr>
          <p:cNvPr id="4" name="Content Placeholder 9" descr="A computer screen with white text&#10;&#10;Description automatically generated">
            <a:extLst>
              <a:ext uri="{FF2B5EF4-FFF2-40B4-BE49-F238E27FC236}">
                <a16:creationId xmlns:a16="http://schemas.microsoft.com/office/drawing/2014/main" id="{DDBD35D7-D5F7-D650-7521-7B78045176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289" y="749030"/>
            <a:ext cx="10637061" cy="5321030"/>
          </a:xfrm>
        </p:spPr>
      </p:pic>
    </p:spTree>
    <p:extLst>
      <p:ext uri="{BB962C8B-B14F-4D97-AF65-F5344CB8AC3E}">
        <p14:creationId xmlns:p14="http://schemas.microsoft.com/office/powerpoint/2010/main" val="1979858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0D69-247C-2444-EA92-83600799714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COMPARISION OF HIVE AND SPARK SQL</a:t>
            </a:r>
          </a:p>
        </p:txBody>
      </p:sp>
      <p:sp>
        <p:nvSpPr>
          <p:cNvPr id="3" name="Text Placeholder 2">
            <a:extLst>
              <a:ext uri="{FF2B5EF4-FFF2-40B4-BE49-F238E27FC236}">
                <a16:creationId xmlns:a16="http://schemas.microsoft.com/office/drawing/2014/main" id="{BD7F8BD9-6C02-61CE-B5F4-D0F942656680}"/>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APACHE HIVE</a:t>
            </a:r>
          </a:p>
        </p:txBody>
      </p:sp>
      <p:sp>
        <p:nvSpPr>
          <p:cNvPr id="4" name="Content Placeholder 3">
            <a:extLst>
              <a:ext uri="{FF2B5EF4-FFF2-40B4-BE49-F238E27FC236}">
                <a16:creationId xmlns:a16="http://schemas.microsoft.com/office/drawing/2014/main" id="{6D684E49-E256-1599-F0BB-345008A4A3DC}"/>
              </a:ext>
            </a:extLst>
          </p:cNvPr>
          <p:cNvSpPr>
            <a:spLocks noGrp="1"/>
          </p:cNvSpPr>
          <p:nvPr>
            <p:ph sz="half" idx="2"/>
          </p:nvPr>
        </p:nvSpPr>
        <p:spPr/>
        <p:txBody>
          <a:bodyPr/>
          <a:lstStyle/>
          <a:p>
            <a:r>
              <a:rPr lang="en-US" dirty="0">
                <a:latin typeface="Times New Roman" panose="02020603050405020304" pitchFamily="18" charset="0"/>
                <a:cs typeface="Times New Roman" panose="02020603050405020304" pitchFamily="18" charset="0"/>
              </a:rPr>
              <a:t>The time taken to execute the Query 1 with limit 1 is 26.789 seconds.</a:t>
            </a:r>
          </a:p>
          <a:p>
            <a:r>
              <a:rPr lang="en-US" dirty="0">
                <a:latin typeface="Times New Roman" panose="02020603050405020304" pitchFamily="18" charset="0"/>
                <a:cs typeface="Times New Roman" panose="02020603050405020304" pitchFamily="18" charset="0"/>
              </a:rPr>
              <a:t>The time taken to execute the Query 2 with limit 5 is 13.828 seconds.</a:t>
            </a:r>
          </a:p>
        </p:txBody>
      </p:sp>
      <p:sp>
        <p:nvSpPr>
          <p:cNvPr id="5" name="Text Placeholder 4">
            <a:extLst>
              <a:ext uri="{FF2B5EF4-FFF2-40B4-BE49-F238E27FC236}">
                <a16:creationId xmlns:a16="http://schemas.microsoft.com/office/drawing/2014/main" id="{BB0619A8-223D-2A85-0681-043126001BDF}"/>
              </a:ext>
            </a:extLst>
          </p:cNvPr>
          <p:cNvSpPr>
            <a:spLocks noGrp="1"/>
          </p:cNvSpPr>
          <p:nvPr>
            <p:ph type="body" sz="quarter" idx="3"/>
          </p:nvPr>
        </p:nvSpPr>
        <p:spPr/>
        <p:txBody>
          <a:bodyPr/>
          <a:lstStyle/>
          <a:p>
            <a:r>
              <a:rPr lang="en-US" dirty="0">
                <a:latin typeface="Times New Roman" panose="02020603050405020304" pitchFamily="18" charset="0"/>
                <a:cs typeface="Times New Roman" panose="02020603050405020304" pitchFamily="18" charset="0"/>
              </a:rPr>
              <a:t>APACHE SPARK</a:t>
            </a:r>
          </a:p>
        </p:txBody>
      </p:sp>
      <p:sp>
        <p:nvSpPr>
          <p:cNvPr id="6" name="Content Placeholder 5">
            <a:extLst>
              <a:ext uri="{FF2B5EF4-FFF2-40B4-BE49-F238E27FC236}">
                <a16:creationId xmlns:a16="http://schemas.microsoft.com/office/drawing/2014/main" id="{28136063-876E-1559-23D6-6C31B02342ED}"/>
              </a:ext>
            </a:extLst>
          </p:cNvPr>
          <p:cNvSpPr>
            <a:spLocks noGrp="1"/>
          </p:cNvSpPr>
          <p:nvPr>
            <p:ph sz="quarter" idx="4"/>
          </p:nvPr>
        </p:nvSpPr>
        <p:spPr/>
        <p:txBody>
          <a:bodyPr/>
          <a:lstStyle/>
          <a:p>
            <a:r>
              <a:rPr lang="en-US" dirty="0">
                <a:latin typeface="Times New Roman" panose="02020603050405020304" pitchFamily="18" charset="0"/>
                <a:cs typeface="Times New Roman" panose="02020603050405020304" pitchFamily="18" charset="0"/>
              </a:rPr>
              <a:t>The time taken to execute the Query 1 with limit 1 is 6.085 seconds.</a:t>
            </a:r>
          </a:p>
          <a:p>
            <a:r>
              <a:rPr lang="en-US" dirty="0">
                <a:latin typeface="Times New Roman" panose="02020603050405020304" pitchFamily="18" charset="0"/>
                <a:cs typeface="Times New Roman" panose="02020603050405020304" pitchFamily="18" charset="0"/>
              </a:rPr>
              <a:t>The time taken to execute the Query 2 with limit 5 is 0.278 seconds.</a:t>
            </a:r>
          </a:p>
        </p:txBody>
      </p:sp>
    </p:spTree>
    <p:extLst>
      <p:ext uri="{BB962C8B-B14F-4D97-AF65-F5344CB8AC3E}">
        <p14:creationId xmlns:p14="http://schemas.microsoft.com/office/powerpoint/2010/main" val="259733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23A72-63D5-E50D-564F-09C6D2833880}"/>
              </a:ext>
            </a:extLst>
          </p:cNvPr>
          <p:cNvSpPr>
            <a:spLocks noGrp="1"/>
          </p:cNvSpPr>
          <p:nvPr>
            <p:ph type="title"/>
          </p:nvPr>
        </p:nvSpPr>
        <p:spPr>
          <a:xfrm>
            <a:off x="1451578" y="736426"/>
            <a:ext cx="9603275" cy="1049235"/>
          </a:xfrm>
        </p:spPr>
        <p:txBody>
          <a:bodyPr/>
          <a:lstStyle/>
          <a:p>
            <a:r>
              <a:rPr lang="en-US" dirty="0">
                <a:latin typeface="Times New Roman" panose="02020603050405020304" pitchFamily="18" charset="0"/>
                <a:cs typeface="Times New Roman" panose="02020603050405020304" pitchFamily="18" charset="0"/>
              </a:rPr>
              <a:t>BIGQUERY</a:t>
            </a:r>
          </a:p>
        </p:txBody>
      </p:sp>
      <p:sp>
        <p:nvSpPr>
          <p:cNvPr id="3" name="Content Placeholder 2">
            <a:extLst>
              <a:ext uri="{FF2B5EF4-FFF2-40B4-BE49-F238E27FC236}">
                <a16:creationId xmlns:a16="http://schemas.microsoft.com/office/drawing/2014/main" id="{84957BE4-EF83-71DC-50A7-6D0729F348E5}"/>
              </a:ext>
            </a:extLst>
          </p:cNvPr>
          <p:cNvSpPr>
            <a:spLocks noGrp="1"/>
          </p:cNvSpPr>
          <p:nvPr>
            <p:ph idx="1"/>
          </p:nvPr>
        </p:nvSpPr>
        <p:spPr/>
        <p:txBody>
          <a:bodyPr/>
          <a:lstStyle/>
          <a:p>
            <a:r>
              <a:rPr lang="en-US" dirty="0" err="1"/>
              <a:t>BigQuery</a:t>
            </a:r>
            <a:r>
              <a:rPr lang="en-US" dirty="0"/>
              <a:t> stores, analyzes, and visualizes data.</a:t>
            </a:r>
          </a:p>
          <a:p>
            <a:r>
              <a:rPr lang="en-US" dirty="0"/>
              <a:t>Firstly, we loaded the csv file into </a:t>
            </a:r>
            <a:r>
              <a:rPr lang="en-US" dirty="0" err="1"/>
              <a:t>BigQuery</a:t>
            </a:r>
            <a:r>
              <a:rPr lang="en-US" dirty="0"/>
              <a:t>.  Then, we created an external table to compare the required columns namely-Department description, total budgeted amount, average pay rate and grade. This helps in analyzing the data easier.</a:t>
            </a:r>
          </a:p>
          <a:p>
            <a:r>
              <a:rPr lang="en-US" dirty="0"/>
              <a:t> Then we carried out basic SQL commands to run the queries and gain necessary output.</a:t>
            </a:r>
          </a:p>
        </p:txBody>
      </p:sp>
    </p:spTree>
    <p:extLst>
      <p:ext uri="{BB962C8B-B14F-4D97-AF65-F5344CB8AC3E}">
        <p14:creationId xmlns:p14="http://schemas.microsoft.com/office/powerpoint/2010/main" val="1241703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9FDB3B4-999D-A17D-959A-0C429964D5BE}"/>
              </a:ext>
            </a:extLst>
          </p:cNvPr>
          <p:cNvPicPr>
            <a:picLocks noChangeAspect="1"/>
          </p:cNvPicPr>
          <p:nvPr/>
        </p:nvPicPr>
        <p:blipFill rotWithShape="1">
          <a:blip r:embed="rId2"/>
          <a:srcRect r="13014" b="-3"/>
          <a:stretch/>
        </p:blipFill>
        <p:spPr>
          <a:xfrm>
            <a:off x="585721" y="643468"/>
            <a:ext cx="5159675" cy="4834408"/>
          </a:xfrm>
          <a:prstGeom prst="rect">
            <a:avLst/>
          </a:prstGeom>
          <a:effectLst>
            <a:outerShdw blurRad="50800" dist="38100" dir="2700000" algn="tl" rotWithShape="0">
              <a:prstClr val="black">
                <a:alpha val="40000"/>
              </a:prstClr>
            </a:outerShdw>
          </a:effectLst>
        </p:spPr>
      </p:pic>
      <p:pic>
        <p:nvPicPr>
          <p:cNvPr id="5" name="Picture 4" descr="A screenshot of a computer&#10;&#10;Description automatically generated">
            <a:extLst>
              <a:ext uri="{FF2B5EF4-FFF2-40B4-BE49-F238E27FC236}">
                <a16:creationId xmlns:a16="http://schemas.microsoft.com/office/drawing/2014/main" id="{8A1FB3BF-0975-D3BE-2803-5ADD5ACC53C0}"/>
              </a:ext>
            </a:extLst>
          </p:cNvPr>
          <p:cNvPicPr>
            <a:picLocks noChangeAspect="1"/>
          </p:cNvPicPr>
          <p:nvPr/>
        </p:nvPicPr>
        <p:blipFill rotWithShape="1">
          <a:blip r:embed="rId3"/>
          <a:srcRect r="207" b="-2"/>
          <a:stretch/>
        </p:blipFill>
        <p:spPr>
          <a:xfrm>
            <a:off x="6388852" y="643468"/>
            <a:ext cx="5159676" cy="48344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5626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E741-0CE5-049B-3928-D7FCD1B1380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VISUALIZATION</a:t>
            </a:r>
          </a:p>
        </p:txBody>
      </p:sp>
      <p:sp>
        <p:nvSpPr>
          <p:cNvPr id="3" name="Content Placeholder 2">
            <a:extLst>
              <a:ext uri="{FF2B5EF4-FFF2-40B4-BE49-F238E27FC236}">
                <a16:creationId xmlns:a16="http://schemas.microsoft.com/office/drawing/2014/main" id="{4625019A-9EB9-D00F-F7D0-41493BA55052}"/>
              </a:ext>
            </a:extLst>
          </p:cNvPr>
          <p:cNvSpPr>
            <a:spLocks noGrp="1"/>
          </p:cNvSpPr>
          <p:nvPr>
            <p:ph idx="1"/>
          </p:nvPr>
        </p:nvSpPr>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The process of creating graphical representations with the help of visualization tools for easy understanding and usage.</a:t>
            </a:r>
          </a:p>
          <a:p>
            <a:r>
              <a:rPr lang="en-US" dirty="0">
                <a:latin typeface="Times New Roman" panose="02020603050405020304" pitchFamily="18" charset="0"/>
                <a:cs typeface="Times New Roman" panose="02020603050405020304" pitchFamily="18" charset="0"/>
              </a:rPr>
              <a:t>We made use of </a:t>
            </a:r>
            <a:r>
              <a:rPr lang="en-US" b="1" dirty="0">
                <a:latin typeface="Times New Roman" panose="02020603050405020304" pitchFamily="18" charset="0"/>
                <a:cs typeface="Times New Roman" panose="02020603050405020304" pitchFamily="18" charset="0"/>
              </a:rPr>
              <a:t>Tableau</a:t>
            </a:r>
            <a:r>
              <a:rPr lang="en-US" dirty="0">
                <a:latin typeface="Times New Roman" panose="02020603050405020304" pitchFamily="18" charset="0"/>
                <a:cs typeface="Times New Roman" panose="02020603050405020304" pitchFamily="18" charset="0"/>
              </a:rPr>
              <a:t> for our project in order visually explain the budget analysis of various departments and compare the average budgeted pay rate by the grade of the department.</a:t>
            </a:r>
          </a:p>
          <a:p>
            <a:r>
              <a:rPr lang="en-US" dirty="0">
                <a:latin typeface="Times New Roman" panose="02020603050405020304" pitchFamily="18" charset="0"/>
                <a:cs typeface="Times New Roman" panose="02020603050405020304" pitchFamily="18" charset="0"/>
              </a:rPr>
              <a:t>We analyzed that the Chicago Police Department received the maximum budget from the government followed by Chicago Fire Department. The least budgeted amount is seen with relation to Board of Ethics, Chicago Commission of Human Resources, Department of Environment and Community Commission of Public Safety. </a:t>
            </a:r>
          </a:p>
          <a:p>
            <a:r>
              <a:rPr lang="en-US" dirty="0">
                <a:latin typeface="Times New Roman" panose="02020603050405020304" pitchFamily="18" charset="0"/>
                <a:cs typeface="Times New Roman" panose="02020603050405020304" pitchFamily="18" charset="0"/>
              </a:rPr>
              <a:t>The other graph analyzes the average pay rate is seen in most relevance with the Grade 41 and least with respect to Grade 10. These graphs help us to understand the current year budget analysis and assess the necessary steps to be done by the government to make relevant changes in the budget distribution.</a:t>
            </a:r>
          </a:p>
        </p:txBody>
      </p:sp>
    </p:spTree>
    <p:extLst>
      <p:ext uri="{BB962C8B-B14F-4D97-AF65-F5344CB8AC3E}">
        <p14:creationId xmlns:p14="http://schemas.microsoft.com/office/powerpoint/2010/main" val="1859567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3CF5A24C-37F9-BBE7-D492-4F917DF486E1}"/>
              </a:ext>
            </a:extLst>
          </p:cNvPr>
          <p:cNvPicPr>
            <a:picLocks noChangeAspect="1"/>
          </p:cNvPicPr>
          <p:nvPr/>
        </p:nvPicPr>
        <p:blipFill>
          <a:blip r:embed="rId2"/>
          <a:stretch>
            <a:fillRect/>
          </a:stretch>
        </p:blipFill>
        <p:spPr>
          <a:xfrm>
            <a:off x="585716" y="1319282"/>
            <a:ext cx="5159675" cy="348278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74AF2BF-32EB-507C-5962-3AC631FC3F47}"/>
              </a:ext>
            </a:extLst>
          </p:cNvPr>
          <p:cNvPicPr>
            <a:picLocks noChangeAspect="1"/>
          </p:cNvPicPr>
          <p:nvPr/>
        </p:nvPicPr>
        <p:blipFill>
          <a:blip r:embed="rId3"/>
          <a:stretch>
            <a:fillRect/>
          </a:stretch>
        </p:blipFill>
        <p:spPr>
          <a:xfrm>
            <a:off x="6388857" y="1506320"/>
            <a:ext cx="5159676" cy="31087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1328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3345-814F-8066-AF9A-DF942C1A8A4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INTERPRETATION</a:t>
            </a:r>
          </a:p>
        </p:txBody>
      </p:sp>
      <p:sp>
        <p:nvSpPr>
          <p:cNvPr id="3" name="Content Placeholder 2">
            <a:extLst>
              <a:ext uri="{FF2B5EF4-FFF2-40B4-BE49-F238E27FC236}">
                <a16:creationId xmlns:a16="http://schemas.microsoft.com/office/drawing/2014/main" id="{80B04092-5C89-3CB7-9458-6CE0CB93F275}"/>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The graph comparing the total budgeted amount and department description depicts the total budgets of multiple departments, showcasing a significant disparity where the Chicago Police Department's budget overshadows all other departments. The magnitude of this difference is so substantial that it obscures the visibility of the remaining bars.</a:t>
            </a:r>
          </a:p>
          <a:p>
            <a:r>
              <a:rPr lang="en-US" dirty="0">
                <a:latin typeface="Times New Roman" panose="02020603050405020304" pitchFamily="18" charset="0"/>
                <a:cs typeface="Times New Roman" panose="02020603050405020304" pitchFamily="18" charset="0"/>
              </a:rPr>
              <a:t>The graph comparing the average pay rate and grade illustrates a balanced distribution of average pay across different grades. There isn't a grade that stands out as being excessively compensated compared to the others like an outlier. Grade 41 shows the highest average pay, while Grade 10 has the lowest</a:t>
            </a:r>
            <a:r>
              <a:rPr lang="en-US" dirty="0"/>
              <a:t>.</a:t>
            </a:r>
          </a:p>
        </p:txBody>
      </p:sp>
    </p:spTree>
    <p:extLst>
      <p:ext uri="{BB962C8B-B14F-4D97-AF65-F5344CB8AC3E}">
        <p14:creationId xmlns:p14="http://schemas.microsoft.com/office/powerpoint/2010/main" val="1665097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8A9259-4EAA-FCEF-52A3-1B8C0DC2C04B}"/>
              </a:ext>
            </a:extLst>
          </p:cNvPr>
          <p:cNvSpPr txBox="1"/>
          <p:nvPr/>
        </p:nvSpPr>
        <p:spPr>
          <a:xfrm>
            <a:off x="783912" y="669255"/>
            <a:ext cx="11113015" cy="4124206"/>
          </a:xfrm>
          <a:prstGeom prst="rect">
            <a:avLst/>
          </a:prstGeom>
          <a:noFill/>
        </p:spPr>
        <p:txBody>
          <a:bodyPr wrap="square">
            <a:spAutoFit/>
          </a:bodyPr>
          <a:lstStyle/>
          <a:p>
            <a:pPr marL="12700">
              <a:lnSpc>
                <a:spcPct val="100000"/>
              </a:lnSpc>
              <a:spcBef>
                <a:spcPts val="100"/>
              </a:spcBef>
            </a:pPr>
            <a:r>
              <a:rPr lang="en-US" sz="1800" b="1" spc="-10" dirty="0">
                <a:latin typeface="Calibri"/>
                <a:cs typeface="Calibri"/>
              </a:rPr>
              <a:t>WHAT IS DATA LIFECYCLE?</a:t>
            </a:r>
          </a:p>
          <a:p>
            <a:pPr marL="12700">
              <a:lnSpc>
                <a:spcPct val="100000"/>
              </a:lnSpc>
              <a:spcBef>
                <a:spcPts val="100"/>
              </a:spcBef>
            </a:pPr>
            <a:r>
              <a:rPr lang="en-US" sz="1800" spc="-10" dirty="0">
                <a:latin typeface="Calibri"/>
                <a:cs typeface="Calibri"/>
              </a:rPr>
              <a:t>DATA LIFECYCLE REFERS TO THE DIFFERENT STAGES A UNIT OF DATA UNDERGOES, FROM INITIAL COLLECTION TO WHEN IT’S NO LONGER CONSIDERED USEFUL AND DELETED.</a:t>
            </a:r>
            <a:r>
              <a:rPr lang="en-US" sz="1800" dirty="0"/>
              <a:t> (</a:t>
            </a:r>
            <a:r>
              <a:rPr lang="en-US" sz="1800" i="1" dirty="0"/>
              <a:t>6 Data Lifecycle Stages: Data Cycle Management Guide</a:t>
            </a:r>
            <a:r>
              <a:rPr lang="en-US" sz="1800" dirty="0"/>
              <a:t>, n.d.)</a:t>
            </a:r>
          </a:p>
          <a:p>
            <a:pPr marL="12700">
              <a:lnSpc>
                <a:spcPct val="100000"/>
              </a:lnSpc>
              <a:spcBef>
                <a:spcPts val="100"/>
              </a:spcBef>
            </a:pPr>
            <a:endParaRPr lang="en-US" sz="1800" spc="-10" dirty="0">
              <a:latin typeface="Calibri"/>
              <a:cs typeface="Calibri"/>
            </a:endParaRPr>
          </a:p>
          <a:p>
            <a:pPr marL="12700">
              <a:lnSpc>
                <a:spcPct val="100000"/>
              </a:lnSpc>
              <a:spcBef>
                <a:spcPts val="100"/>
              </a:spcBef>
            </a:pPr>
            <a:endParaRPr lang="en-US" sz="1800" spc="-10" dirty="0">
              <a:latin typeface="Calibri"/>
              <a:cs typeface="Calibri"/>
            </a:endParaRPr>
          </a:p>
          <a:p>
            <a:pPr marL="12700">
              <a:lnSpc>
                <a:spcPct val="100000"/>
              </a:lnSpc>
              <a:spcBef>
                <a:spcPts val="100"/>
              </a:spcBef>
            </a:pPr>
            <a:r>
              <a:rPr lang="en-US" sz="1800" b="1" u="sng" spc="-10" dirty="0">
                <a:latin typeface="Calibri"/>
                <a:cs typeface="Calibri"/>
              </a:rPr>
              <a:t>PHASES OF LIFECYCLE-</a:t>
            </a:r>
          </a:p>
          <a:p>
            <a:pPr marL="355600" indent="-342900">
              <a:lnSpc>
                <a:spcPct val="100000"/>
              </a:lnSpc>
              <a:spcBef>
                <a:spcPts val="100"/>
              </a:spcBef>
              <a:buFont typeface="Wingdings" panose="05000000000000000000" pitchFamily="2" charset="2"/>
              <a:buChar char="ü"/>
            </a:pPr>
            <a:r>
              <a:rPr lang="en-US" sz="1800" spc="-10" dirty="0">
                <a:latin typeface="Calibri"/>
                <a:cs typeface="Calibri"/>
              </a:rPr>
              <a:t>GENERATION</a:t>
            </a:r>
          </a:p>
          <a:p>
            <a:pPr marL="355600" indent="-342900">
              <a:lnSpc>
                <a:spcPct val="100000"/>
              </a:lnSpc>
              <a:spcBef>
                <a:spcPts val="100"/>
              </a:spcBef>
              <a:buFont typeface="Wingdings" panose="05000000000000000000" pitchFamily="2" charset="2"/>
              <a:buChar char="ü"/>
            </a:pPr>
            <a:r>
              <a:rPr lang="en-US" sz="1800" spc="-10" dirty="0">
                <a:latin typeface="Calibri"/>
                <a:cs typeface="Calibri"/>
              </a:rPr>
              <a:t>COLLECTION</a:t>
            </a:r>
          </a:p>
          <a:p>
            <a:pPr marL="355600" indent="-342900">
              <a:lnSpc>
                <a:spcPct val="100000"/>
              </a:lnSpc>
              <a:spcBef>
                <a:spcPts val="100"/>
              </a:spcBef>
              <a:buFont typeface="Wingdings" panose="05000000000000000000" pitchFamily="2" charset="2"/>
              <a:buChar char="ü"/>
            </a:pPr>
            <a:r>
              <a:rPr lang="en-US" sz="1800" spc="-10" dirty="0">
                <a:latin typeface="Calibri"/>
                <a:cs typeface="Calibri"/>
              </a:rPr>
              <a:t>PROCESSING</a:t>
            </a:r>
          </a:p>
          <a:p>
            <a:pPr marL="355600" indent="-342900">
              <a:lnSpc>
                <a:spcPct val="100000"/>
              </a:lnSpc>
              <a:spcBef>
                <a:spcPts val="100"/>
              </a:spcBef>
              <a:buFont typeface="Wingdings" panose="05000000000000000000" pitchFamily="2" charset="2"/>
              <a:buChar char="ü"/>
            </a:pPr>
            <a:r>
              <a:rPr lang="en-US" sz="1800" spc="-10" dirty="0">
                <a:latin typeface="Calibri"/>
                <a:cs typeface="Calibri"/>
              </a:rPr>
              <a:t>STORAGE</a:t>
            </a:r>
          </a:p>
          <a:p>
            <a:pPr marL="355600" indent="-342900">
              <a:lnSpc>
                <a:spcPct val="100000"/>
              </a:lnSpc>
              <a:spcBef>
                <a:spcPts val="100"/>
              </a:spcBef>
              <a:buFont typeface="Wingdings" panose="05000000000000000000" pitchFamily="2" charset="2"/>
              <a:buChar char="ü"/>
            </a:pPr>
            <a:r>
              <a:rPr lang="en-US" sz="1800" spc="-10" dirty="0">
                <a:latin typeface="Calibri"/>
                <a:cs typeface="Calibri"/>
              </a:rPr>
              <a:t>MANAGEMENT</a:t>
            </a:r>
          </a:p>
          <a:p>
            <a:pPr marL="355600" indent="-342900">
              <a:lnSpc>
                <a:spcPct val="100000"/>
              </a:lnSpc>
              <a:spcBef>
                <a:spcPts val="100"/>
              </a:spcBef>
              <a:buFont typeface="Wingdings" panose="05000000000000000000" pitchFamily="2" charset="2"/>
              <a:buChar char="ü"/>
            </a:pPr>
            <a:r>
              <a:rPr lang="en-US" sz="1800" spc="-10" dirty="0">
                <a:latin typeface="Calibri"/>
                <a:cs typeface="Calibri"/>
              </a:rPr>
              <a:t>ANALYSIS</a:t>
            </a:r>
          </a:p>
          <a:p>
            <a:pPr marL="355600" indent="-342900">
              <a:lnSpc>
                <a:spcPct val="100000"/>
              </a:lnSpc>
              <a:spcBef>
                <a:spcPts val="100"/>
              </a:spcBef>
              <a:buFont typeface="Wingdings" panose="05000000000000000000" pitchFamily="2" charset="2"/>
              <a:buChar char="ü"/>
            </a:pPr>
            <a:r>
              <a:rPr lang="en-US" sz="1800" spc="-10" dirty="0">
                <a:latin typeface="Calibri"/>
                <a:cs typeface="Calibri"/>
              </a:rPr>
              <a:t>VISUALIZATION</a:t>
            </a:r>
          </a:p>
          <a:p>
            <a:pPr marL="355600" indent="-342900">
              <a:lnSpc>
                <a:spcPct val="100000"/>
              </a:lnSpc>
              <a:spcBef>
                <a:spcPts val="100"/>
              </a:spcBef>
              <a:buFont typeface="Wingdings" panose="05000000000000000000" pitchFamily="2" charset="2"/>
              <a:buChar char="ü"/>
            </a:pPr>
            <a:r>
              <a:rPr lang="en-US" sz="1800" spc="-10" dirty="0">
                <a:latin typeface="Calibri"/>
                <a:cs typeface="Calibri"/>
              </a:rPr>
              <a:t>INTERPRETATION</a:t>
            </a:r>
            <a:endParaRPr lang="en-US" dirty="0"/>
          </a:p>
        </p:txBody>
      </p:sp>
      <p:pic>
        <p:nvPicPr>
          <p:cNvPr id="7" name="Picture 1">
            <a:extLst>
              <a:ext uri="{FF2B5EF4-FFF2-40B4-BE49-F238E27FC236}">
                <a16:creationId xmlns:a16="http://schemas.microsoft.com/office/drawing/2014/main" id="{93A2F76C-6DA9-90EA-674A-40D9CD67E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091" y="1818968"/>
            <a:ext cx="3765754" cy="390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33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009F-38D3-6509-0472-F3F36AE040F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REFERNCES</a:t>
            </a:r>
          </a:p>
        </p:txBody>
      </p:sp>
      <p:sp>
        <p:nvSpPr>
          <p:cNvPr id="3" name="Content Placeholder 2">
            <a:extLst>
              <a:ext uri="{FF2B5EF4-FFF2-40B4-BE49-F238E27FC236}">
                <a16:creationId xmlns:a16="http://schemas.microsoft.com/office/drawing/2014/main" id="{58316B80-7263-666A-9A58-F45FF5089E18}"/>
              </a:ext>
            </a:extLst>
          </p:cNvPr>
          <p:cNvSpPr>
            <a:spLocks noGrp="1"/>
          </p:cNvSpPr>
          <p:nvPr>
            <p:ph idx="1"/>
          </p:nvPr>
        </p:nvSpPr>
        <p:spPr/>
        <p:txBody>
          <a:bodyPr/>
          <a:lstStyle/>
          <a:p>
            <a:r>
              <a:rPr lang="en-US" sz="1800" i="1" dirty="0">
                <a:effectLst/>
                <a:latin typeface="Times New Roman" panose="02020603050405020304" pitchFamily="18" charset="0"/>
              </a:rPr>
              <a:t>8 steps in the data life Cycle | HBS Online</a:t>
            </a:r>
            <a:r>
              <a:rPr lang="en-US" sz="1800" dirty="0">
                <a:effectLst/>
                <a:latin typeface="Times New Roman" panose="02020603050405020304" pitchFamily="18" charset="0"/>
              </a:rPr>
              <a:t>. (2021, February 2). Business Insights Blog. </a:t>
            </a:r>
            <a:r>
              <a:rPr lang="en-US" sz="1800" dirty="0">
                <a:effectLst/>
                <a:latin typeface="Times New Roman" panose="02020603050405020304" pitchFamily="18" charset="0"/>
                <a:hlinkClick r:id="rId2"/>
              </a:rPr>
              <a:t>https://online.hbs.edu/blog/post/data-life-cycle</a:t>
            </a:r>
            <a:endParaRPr lang="en-US" sz="1800" dirty="0">
              <a:effectLst/>
              <a:latin typeface="Times New Roman" panose="02020603050405020304" pitchFamily="18" charset="0"/>
            </a:endParaRPr>
          </a:p>
          <a:p>
            <a:r>
              <a:rPr lang="en-US" sz="1800" i="1" dirty="0">
                <a:effectLst/>
                <a:latin typeface="Times New Roman" panose="02020603050405020304" pitchFamily="18" charset="0"/>
              </a:rPr>
              <a:t>The Data Life Cycle - the Data Science Institute at Columbia University</a:t>
            </a:r>
            <a:r>
              <a:rPr lang="en-US" sz="1800" dirty="0">
                <a:effectLst/>
                <a:latin typeface="Times New Roman" panose="02020603050405020304" pitchFamily="18" charset="0"/>
              </a:rPr>
              <a:t>. (2020, September 20). The Data Science Institute at Columbia University. </a:t>
            </a:r>
            <a:r>
              <a:rPr lang="en-US" sz="1800" dirty="0">
                <a:effectLst/>
                <a:latin typeface="Times New Roman" panose="02020603050405020304" pitchFamily="18" charset="0"/>
                <a:hlinkClick r:id="rId3"/>
              </a:rPr>
              <a:t>https://datascience.columbia.edu/news/2018/the-data-life-cycle/</a:t>
            </a:r>
            <a:endParaRPr lang="en-US" sz="1800" dirty="0">
              <a:effectLst/>
              <a:latin typeface="Times New Roman" panose="02020603050405020304" pitchFamily="18" charset="0"/>
            </a:endParaRPr>
          </a:p>
          <a:p>
            <a:r>
              <a:rPr lang="en-US" sz="1800" i="1" dirty="0">
                <a:effectLst/>
                <a:latin typeface="Times New Roman" panose="02020603050405020304" pitchFamily="18" charset="0"/>
              </a:rPr>
              <a:t>What is Hadoop and What is it Used For?  |  Google Cloud</a:t>
            </a:r>
            <a:r>
              <a:rPr lang="en-US" sz="1800" dirty="0">
                <a:effectLst/>
                <a:latin typeface="Times New Roman" panose="02020603050405020304" pitchFamily="18" charset="0"/>
              </a:rPr>
              <a:t>. (n.d.). Google Cloud. </a:t>
            </a:r>
            <a:r>
              <a:rPr lang="en-US" sz="1800" dirty="0">
                <a:effectLst/>
                <a:latin typeface="Times New Roman" panose="02020603050405020304" pitchFamily="18" charset="0"/>
                <a:hlinkClick r:id="rId4"/>
              </a:rPr>
              <a:t>https://cloud.google.com/learn/what-is-hadoop</a:t>
            </a:r>
            <a:endParaRPr lang="en-US" sz="1800" dirty="0">
              <a:effectLst/>
              <a:latin typeface="Times New Roman" panose="02020603050405020304" pitchFamily="18" charset="0"/>
            </a:endParaRPr>
          </a:p>
          <a:p>
            <a:r>
              <a:rPr lang="en-US" sz="1800" i="1" dirty="0">
                <a:effectLst/>
                <a:latin typeface="Times New Roman" panose="02020603050405020304" pitchFamily="18" charset="0"/>
              </a:rPr>
              <a:t>Budget - 2024 Budget Recommendations - Positions and Salaries - catalog</a:t>
            </a:r>
            <a:r>
              <a:rPr lang="en-US" sz="1800" dirty="0">
                <a:effectLst/>
                <a:latin typeface="Times New Roman" panose="02020603050405020304" pitchFamily="18" charset="0"/>
              </a:rPr>
              <a:t>. (2023, October 13). </a:t>
            </a:r>
            <a:r>
              <a:rPr lang="en-US" sz="1800">
                <a:effectLst/>
                <a:latin typeface="Times New Roman" panose="02020603050405020304" pitchFamily="18" charset="0"/>
                <a:hlinkClick r:id="rId5"/>
              </a:rPr>
              <a:t>https://catalog.data.gov/dataset/budget-2024-budget-recommendations-positions-and-salaries</a:t>
            </a:r>
            <a:endParaRPr lang="en-US" sz="1800" dirty="0">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263579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EF3E6C-10A5-159F-688A-B3DFD224D4C5}"/>
              </a:ext>
            </a:extLst>
          </p:cNvPr>
          <p:cNvSpPr>
            <a:spLocks noGrp="1"/>
          </p:cNvSpPr>
          <p:nvPr>
            <p:ph type="title"/>
          </p:nvPr>
        </p:nvSpPr>
        <p:spPr>
          <a:xfrm>
            <a:off x="1449217" y="804889"/>
            <a:ext cx="9609706" cy="1059305"/>
          </a:xfrm>
        </p:spPr>
        <p:txBody>
          <a:bodyPr/>
          <a:lstStyle/>
          <a:p>
            <a:r>
              <a:rPr lang="en-US" dirty="0">
                <a:latin typeface="Times New Roman" panose="02020603050405020304" pitchFamily="18" charset="0"/>
                <a:cs typeface="Times New Roman" panose="02020603050405020304" pitchFamily="18" charset="0"/>
              </a:rPr>
              <a:t>DATA GENERATION               DATA COLLECTION</a:t>
            </a:r>
          </a:p>
        </p:txBody>
      </p:sp>
      <p:sp>
        <p:nvSpPr>
          <p:cNvPr id="3" name="Content Placeholder 2">
            <a:extLst>
              <a:ext uri="{FF2B5EF4-FFF2-40B4-BE49-F238E27FC236}">
                <a16:creationId xmlns:a16="http://schemas.microsoft.com/office/drawing/2014/main" id="{B8AB203B-6D14-AB51-CEC8-D6EE3D48CCCC}"/>
              </a:ext>
            </a:extLst>
          </p:cNvPr>
          <p:cNvSpPr>
            <a:spLocks noGrp="1"/>
          </p:cNvSpPr>
          <p:nvPr>
            <p:ph sz="half" idx="1"/>
          </p:nvPr>
        </p:nvSpPr>
        <p:spPr/>
        <p:txBody>
          <a:bodyPr>
            <a:noAutofit/>
          </a:bodyPr>
          <a:lstStyle/>
          <a:p>
            <a:pPr marL="355600" marR="522605" indent="-342900">
              <a:lnSpc>
                <a:spcPts val="2370"/>
              </a:lnSpc>
              <a:buFont typeface="Lucida Sans Unicode"/>
              <a:buChar char="▪"/>
              <a:tabLst>
                <a:tab pos="355600" algn="l"/>
              </a:tabLst>
            </a:pPr>
            <a:r>
              <a:rPr lang="en-US" dirty="0">
                <a:latin typeface="Times New Roman" panose="02020603050405020304" pitchFamily="18" charset="0"/>
                <a:cs typeface="Times New Roman" panose="02020603050405020304" pitchFamily="18" charset="0"/>
              </a:rPr>
              <a:t>For, the data lifecycle to start, data must be generated. </a:t>
            </a:r>
            <a:endParaRPr lang="en-US" spc="-5" dirty="0">
              <a:latin typeface="Times New Roman" panose="02020603050405020304" pitchFamily="18" charset="0"/>
              <a:cs typeface="Times New Roman" panose="02020603050405020304" pitchFamily="18" charset="0"/>
            </a:endParaRPr>
          </a:p>
          <a:p>
            <a:pPr marL="355600" marR="522605" indent="-342900">
              <a:lnSpc>
                <a:spcPts val="2370"/>
              </a:lnSpc>
              <a:buFont typeface="Lucida Sans Unicode"/>
              <a:buChar char="▪"/>
              <a:tabLst>
                <a:tab pos="355600" algn="l"/>
              </a:tabLst>
            </a:pPr>
            <a:r>
              <a:rPr lang="en-US" dirty="0">
                <a:latin typeface="Times New Roman"/>
                <a:cs typeface="Times New Roman"/>
              </a:rPr>
              <a:t>For our project, we've acquired information concerning budget recommendations  across various positions and anticipated salaries within different departments. The  dataset, comprising 8148 entries, was sourced from a website that specializes in this  domain, the data.</a:t>
            </a:r>
            <a:r>
              <a:rPr lang="en-US">
                <a:latin typeface="Times New Roman"/>
                <a:cs typeface="Times New Roman"/>
              </a:rPr>
              <a:t>gov website.</a:t>
            </a:r>
            <a:endParaRPr lang="en-US" dirty="0">
              <a:latin typeface="Times New Roman"/>
              <a:cs typeface="Times New Roman"/>
            </a:endParaRPr>
          </a:p>
        </p:txBody>
      </p:sp>
      <p:sp>
        <p:nvSpPr>
          <p:cNvPr id="4" name="Content Placeholder 3">
            <a:extLst>
              <a:ext uri="{FF2B5EF4-FFF2-40B4-BE49-F238E27FC236}">
                <a16:creationId xmlns:a16="http://schemas.microsoft.com/office/drawing/2014/main" id="{65C770D6-842E-B11E-41A3-56D169B613F2}"/>
              </a:ext>
            </a:extLst>
          </p:cNvPr>
          <p:cNvSpPr>
            <a:spLocks noGrp="1"/>
          </p:cNvSpPr>
          <p:nvPr>
            <p:ph sz="half" idx="2"/>
          </p:nvPr>
        </p:nvSpPr>
        <p:spPr/>
        <p:txBody>
          <a:bodyPr>
            <a:noAutofit/>
          </a:bodyPr>
          <a:lstStyle/>
          <a:p>
            <a:r>
              <a:rPr lang="en-US" dirty="0">
                <a:latin typeface="Times New Roman" panose="02020603050405020304" pitchFamily="18" charset="0"/>
                <a:cs typeface="Times New Roman" panose="02020603050405020304" pitchFamily="18" charset="0"/>
              </a:rPr>
              <a:t>As the name suggests, collection of data takes place here.</a:t>
            </a:r>
          </a:p>
          <a:p>
            <a:r>
              <a:rPr lang="en-US" dirty="0">
                <a:latin typeface="Times New Roman" panose="02020603050405020304" pitchFamily="18" charset="0"/>
                <a:cs typeface="Times New Roman" panose="02020603050405020304" pitchFamily="18" charset="0"/>
              </a:rPr>
              <a:t>Not all generated data need to be gathered; only the necessary data should be  collected.</a:t>
            </a:r>
          </a:p>
          <a:p>
            <a:r>
              <a:rPr lang="en-US" dirty="0">
                <a:latin typeface="Times New Roman" panose="02020603050405020304" pitchFamily="18" charset="0"/>
                <a:cs typeface="Times New Roman" panose="02020603050405020304" pitchFamily="18" charset="0"/>
              </a:rPr>
              <a:t>In our project, we are analyzing the budgeted amount among different government departments and calculating the average pay rate of them based on their grades.</a:t>
            </a:r>
          </a:p>
        </p:txBody>
      </p:sp>
    </p:spTree>
    <p:extLst>
      <p:ext uri="{BB962C8B-B14F-4D97-AF65-F5344CB8AC3E}">
        <p14:creationId xmlns:p14="http://schemas.microsoft.com/office/powerpoint/2010/main" val="3629590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5B265-0CC1-57D6-CFA2-739BD5F5B56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PROCESSING</a:t>
            </a:r>
          </a:p>
        </p:txBody>
      </p:sp>
      <p:sp>
        <p:nvSpPr>
          <p:cNvPr id="3" name="Content Placeholder 2">
            <a:extLst>
              <a:ext uri="{FF2B5EF4-FFF2-40B4-BE49-F238E27FC236}">
                <a16:creationId xmlns:a16="http://schemas.microsoft.com/office/drawing/2014/main" id="{341234BE-A91F-C0F7-A940-C2DBED0EE63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Data processing broadly deals with cleaning the data and transforming it from raw inaccessible state to easily accessible format by a process called </a:t>
            </a:r>
            <a:r>
              <a:rPr lang="en-US" b="1" dirty="0">
                <a:latin typeface="Times New Roman" panose="02020603050405020304" pitchFamily="18" charset="0"/>
                <a:cs typeface="Times New Roman" panose="02020603050405020304" pitchFamily="18" charset="0"/>
              </a:rPr>
              <a:t>data wrangling</a:t>
            </a:r>
            <a:r>
              <a:rPr lang="en-US" dirty="0">
                <a:latin typeface="Times New Roman" panose="02020603050405020304" pitchFamily="18" charset="0"/>
                <a:cs typeface="Times New Roman" panose="02020603050405020304" pitchFamily="18" charset="0"/>
              </a:rPr>
              <a:t>.</a:t>
            </a:r>
            <a:r>
              <a:rPr lang="en-US" dirty="0"/>
              <a:t> (</a:t>
            </a:r>
            <a:r>
              <a:rPr lang="en-US" i="1" dirty="0"/>
              <a:t>The Data Life Cycle - the Data Science Institute at Columbia University</a:t>
            </a:r>
            <a:r>
              <a:rPr lang="en-US" dirty="0"/>
              <a:t>, 2020b)</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enhances the accuracy, by improving the quality of data, increasing the privacy and enhancing overall data integrity.</a:t>
            </a:r>
          </a:p>
          <a:p>
            <a:r>
              <a:rPr lang="en-US" b="1" dirty="0">
                <a:latin typeface="Times New Roman" panose="02020603050405020304" pitchFamily="18" charset="0"/>
                <a:cs typeface="Times New Roman" panose="02020603050405020304" pitchFamily="18" charset="0"/>
              </a:rPr>
              <a:t>OPENREFINE</a:t>
            </a:r>
            <a:r>
              <a:rPr lang="en-US" sz="2000" b="1"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serves</a:t>
            </a:r>
            <a:r>
              <a:rPr lang="en-US" sz="2000" dirty="0">
                <a:latin typeface="Times New Roman" panose="02020603050405020304" pitchFamily="18" charset="0"/>
                <a:cs typeface="Times New Roman" panose="02020603050405020304" pitchFamily="18" charset="0"/>
              </a:rPr>
              <a:t> as </a:t>
            </a:r>
            <a:r>
              <a:rPr lang="en-US" sz="2000" spc="-5" dirty="0">
                <a:latin typeface="Times New Roman" panose="02020603050405020304" pitchFamily="18" charset="0"/>
                <a:cs typeface="Times New Roman" panose="02020603050405020304" pitchFamily="18" charset="0"/>
              </a:rPr>
              <a:t>our</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tool</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of</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choice</a:t>
            </a:r>
            <a:r>
              <a:rPr lang="en-US" sz="200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for</a:t>
            </a:r>
            <a:r>
              <a:rPr lang="en-US" sz="2000" dirty="0">
                <a:latin typeface="Times New Roman" panose="02020603050405020304" pitchFamily="18" charset="0"/>
                <a:cs typeface="Times New Roman" panose="02020603050405020304" pitchFamily="18" charset="0"/>
              </a:rPr>
              <a:t> cleaning the </a:t>
            </a:r>
            <a:r>
              <a:rPr lang="en-US" sz="2000" spc="-10" dirty="0">
                <a:latin typeface="Times New Roman" panose="02020603050405020304" pitchFamily="18" charset="0"/>
                <a:cs typeface="Times New Roman" panose="02020603050405020304" pitchFamily="18" charset="0"/>
              </a:rPr>
              <a:t>dataset.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745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893A6E-5FA7-405F-EE53-DA26A57219C9}"/>
              </a:ext>
            </a:extLst>
          </p:cNvPr>
          <p:cNvSpPr txBox="1"/>
          <p:nvPr/>
        </p:nvSpPr>
        <p:spPr>
          <a:xfrm>
            <a:off x="573932" y="194553"/>
            <a:ext cx="10885251" cy="5157630"/>
          </a:xfrm>
          <a:prstGeom prst="rect">
            <a:avLst/>
          </a:prstGeom>
          <a:noFill/>
        </p:spPr>
        <p:txBody>
          <a:bodyPr wrap="square">
            <a:spAutoFit/>
          </a:bodyPr>
          <a:lstStyle/>
          <a:p>
            <a:pPr marL="50800" marR="147955">
              <a:lnSpc>
                <a:spcPts val="2660"/>
              </a:lnSpc>
              <a:spcBef>
                <a:spcPts val="1055"/>
              </a:spcBef>
              <a:tabLst>
                <a:tab pos="393700" algn="l"/>
              </a:tabLst>
            </a:pPr>
            <a:endParaRPr lang="en-US" sz="2000" spc="-5" dirty="0">
              <a:latin typeface="Times New Roman" panose="02020603050405020304" pitchFamily="18" charset="0"/>
              <a:cs typeface="Times New Roman" panose="02020603050405020304" pitchFamily="18" charset="0"/>
            </a:endParaRPr>
          </a:p>
          <a:p>
            <a:pPr marL="50800" marR="147955">
              <a:lnSpc>
                <a:spcPts val="2660"/>
              </a:lnSpc>
              <a:spcBef>
                <a:spcPts val="1055"/>
              </a:spcBef>
              <a:tabLst>
                <a:tab pos="393700" algn="l"/>
              </a:tabLst>
            </a:pPr>
            <a:r>
              <a:rPr lang="en-US" sz="2000" b="1" spc="-5" dirty="0">
                <a:latin typeface="Times New Roman" panose="02020603050405020304" pitchFamily="18" charset="0"/>
                <a:cs typeface="Times New Roman" panose="02020603050405020304" pitchFamily="18" charset="0"/>
              </a:rPr>
              <a:t>OPENREFINE STEPS-</a:t>
            </a:r>
          </a:p>
          <a:p>
            <a:pPr marL="50800" marR="147955">
              <a:lnSpc>
                <a:spcPts val="2660"/>
              </a:lnSpc>
              <a:spcBef>
                <a:spcPts val="1055"/>
              </a:spcBef>
              <a:tabLst>
                <a:tab pos="393700" algn="l"/>
              </a:tabLst>
            </a:pPr>
            <a:endParaRPr lang="en-US" sz="2000" spc="-5" dirty="0">
              <a:latin typeface="Times New Roman" panose="02020603050405020304" pitchFamily="18" charset="0"/>
              <a:cs typeface="Times New Roman" panose="02020603050405020304" pitchFamily="18" charset="0"/>
            </a:endParaRPr>
          </a:p>
          <a:p>
            <a:pPr marL="50800" marR="147955">
              <a:lnSpc>
                <a:spcPts val="2660"/>
              </a:lnSpc>
              <a:spcBef>
                <a:spcPts val="1055"/>
              </a:spcBef>
              <a:tabLst>
                <a:tab pos="393700" algn="l"/>
              </a:tabLst>
            </a:pPr>
            <a:r>
              <a:rPr lang="en-US" sz="2000" spc="-5" dirty="0">
                <a:latin typeface="Times New Roman" panose="02020603050405020304" pitchFamily="18" charset="0"/>
                <a:cs typeface="Times New Roman" panose="02020603050405020304" pitchFamily="18" charset="0"/>
              </a:rPr>
              <a:t>Upon</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uploading</a:t>
            </a:r>
            <a:r>
              <a:rPr lang="en-US" sz="2000" dirty="0">
                <a:latin typeface="Times New Roman" panose="02020603050405020304" pitchFamily="18" charset="0"/>
                <a:cs typeface="Times New Roman" panose="02020603050405020304" pitchFamily="18" charset="0"/>
              </a:rPr>
              <a:t> the</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CSV</a:t>
            </a:r>
            <a:r>
              <a:rPr lang="en-US" sz="2000" dirty="0">
                <a:latin typeface="Times New Roman" panose="02020603050405020304" pitchFamily="18" charset="0"/>
                <a:cs typeface="Times New Roman" panose="02020603050405020304" pitchFamily="18" charset="0"/>
              </a:rPr>
              <a:t> file</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into</a:t>
            </a:r>
            <a:r>
              <a:rPr lang="en-US" sz="2000" dirty="0">
                <a:latin typeface="Times New Roman" panose="02020603050405020304" pitchFamily="18" charset="0"/>
                <a:cs typeface="Times New Roman" panose="02020603050405020304" pitchFamily="18" charset="0"/>
              </a:rPr>
              <a:t> the Open</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Refine,</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we have </a:t>
            </a:r>
            <a:r>
              <a:rPr lang="en-US" sz="2000" spc="-5" dirty="0">
                <a:latin typeface="Times New Roman" panose="02020603050405020304" pitchFamily="18" charset="0"/>
                <a:cs typeface="Times New Roman" panose="02020603050405020304" pitchFamily="18" charset="0"/>
              </a:rPr>
              <a:t>adhered</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to</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fundamental</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data </a:t>
            </a:r>
            <a:r>
              <a:rPr lang="en-US" sz="2000" spc="-5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processing</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principles,</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encompassing</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several</a:t>
            </a:r>
            <a:r>
              <a:rPr lang="en-US" sz="2000" dirty="0">
                <a:latin typeface="Times New Roman" panose="02020603050405020304" pitchFamily="18" charset="0"/>
                <a:cs typeface="Times New Roman" panose="02020603050405020304" pitchFamily="18" charset="0"/>
              </a:rPr>
              <a:t> </a:t>
            </a:r>
            <a:r>
              <a:rPr lang="en-US" sz="2000" spc="-35" dirty="0">
                <a:latin typeface="Times New Roman" panose="02020603050405020304" pitchFamily="18" charset="0"/>
                <a:cs typeface="Times New Roman" panose="02020603050405020304" pitchFamily="18" charset="0"/>
              </a:rPr>
              <a:t>key</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steps:</a:t>
            </a:r>
            <a:endParaRPr lang="en-US" sz="2000" dirty="0">
              <a:latin typeface="Times New Roman" panose="02020603050405020304" pitchFamily="18" charset="0"/>
              <a:cs typeface="Times New Roman" panose="02020603050405020304" pitchFamily="18" charset="0"/>
            </a:endParaRPr>
          </a:p>
          <a:p>
            <a:pPr marL="393700" marR="1212215" indent="-342900">
              <a:lnSpc>
                <a:spcPts val="2660"/>
              </a:lnSpc>
              <a:spcBef>
                <a:spcPts val="1005"/>
              </a:spcBef>
              <a:buFont typeface="Wingdings" panose="05000000000000000000" pitchFamily="2" charset="2"/>
              <a:buChar char="§"/>
              <a:tabLst>
                <a:tab pos="213360" algn="l"/>
              </a:tabLst>
            </a:pPr>
            <a:r>
              <a:rPr lang="en-US" sz="2000" spc="-5" dirty="0">
                <a:latin typeface="Times New Roman" panose="02020603050405020304" pitchFamily="18" charset="0"/>
                <a:cs typeface="Times New Roman" panose="02020603050405020304" pitchFamily="18" charset="0"/>
              </a:rPr>
              <a:t>Substituting</a:t>
            </a:r>
            <a:r>
              <a:rPr lang="en-US" sz="2000" dirty="0">
                <a:latin typeface="Times New Roman" panose="02020603050405020304" pitchFamily="18" charset="0"/>
                <a:cs typeface="Times New Roman" panose="02020603050405020304" pitchFamily="18" charset="0"/>
              </a:rPr>
              <a:t> null</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values</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within</a:t>
            </a:r>
            <a:r>
              <a:rPr lang="en-US" sz="2000" dirty="0">
                <a:latin typeface="Times New Roman" panose="02020603050405020304" pitchFamily="18" charset="0"/>
                <a:cs typeface="Times New Roman" panose="02020603050405020304" pitchFamily="18" charset="0"/>
              </a:rPr>
              <a:t> the</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'SUBSECTION'</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column</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with</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string</a:t>
            </a:r>
            <a:r>
              <a:rPr lang="en-US" sz="2000" dirty="0">
                <a:latin typeface="Times New Roman" panose="02020603050405020304" pitchFamily="18" charset="0"/>
                <a:cs typeface="Times New Roman" panose="02020603050405020304" pitchFamily="18" charset="0"/>
              </a:rPr>
              <a:t> "No </a:t>
            </a:r>
            <a:r>
              <a:rPr lang="en-US" sz="2000" spc="-5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Subsection".</a:t>
            </a:r>
            <a:endParaRPr lang="en-US" sz="2000" dirty="0">
              <a:latin typeface="Times New Roman" panose="02020603050405020304" pitchFamily="18" charset="0"/>
              <a:cs typeface="Times New Roman" panose="02020603050405020304" pitchFamily="18" charset="0"/>
            </a:endParaRPr>
          </a:p>
          <a:p>
            <a:pPr marL="393700" marR="1212215" indent="-342900">
              <a:lnSpc>
                <a:spcPts val="2660"/>
              </a:lnSpc>
              <a:spcBef>
                <a:spcPts val="1005"/>
              </a:spcBef>
              <a:buFont typeface="Wingdings" panose="05000000000000000000" pitchFamily="2" charset="2"/>
              <a:buChar char="§"/>
              <a:tabLst>
                <a:tab pos="213360" algn="l"/>
              </a:tabLst>
            </a:pPr>
            <a:r>
              <a:rPr lang="en-US" sz="2000" spc="-10" dirty="0">
                <a:latin typeface="Times New Roman" panose="02020603050405020304" pitchFamily="18" charset="0"/>
                <a:cs typeface="Times New Roman" panose="02020603050405020304" pitchFamily="18" charset="0"/>
              </a:rPr>
              <a:t>Converting</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textual</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numeric</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values</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into</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numerical</a:t>
            </a:r>
            <a:r>
              <a:rPr lang="en-US" sz="2000" spc="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format</a:t>
            </a:r>
            <a:r>
              <a:rPr lang="en-US" sz="2000" spc="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for</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consistency</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analysis.</a:t>
            </a:r>
            <a:endParaRPr lang="en-US" sz="2000" dirty="0">
              <a:latin typeface="Times New Roman" panose="02020603050405020304" pitchFamily="18" charset="0"/>
              <a:cs typeface="Times New Roman" panose="02020603050405020304" pitchFamily="18" charset="0"/>
            </a:endParaRPr>
          </a:p>
          <a:p>
            <a:pPr marL="393700" marR="1212215" indent="-342900">
              <a:lnSpc>
                <a:spcPts val="2660"/>
              </a:lnSpc>
              <a:spcBef>
                <a:spcPts val="1005"/>
              </a:spcBef>
              <a:buFont typeface="Wingdings" panose="05000000000000000000" pitchFamily="2" charset="2"/>
              <a:buChar char="§"/>
              <a:tabLst>
                <a:tab pos="213360" algn="l"/>
              </a:tabLst>
            </a:pPr>
            <a:r>
              <a:rPr lang="en-US" sz="2000" spc="-10" dirty="0">
                <a:latin typeface="Times New Roman" panose="02020603050405020304" pitchFamily="18" charset="0"/>
                <a:cs typeface="Times New Roman" panose="02020603050405020304" pitchFamily="18" charset="0"/>
              </a:rPr>
              <a:t>Leveraging</a:t>
            </a:r>
            <a:r>
              <a:rPr lang="en-US" sz="2000" spc="10" dirty="0">
                <a:latin typeface="Times New Roman" panose="02020603050405020304" pitchFamily="18" charset="0"/>
                <a:cs typeface="Times New Roman" panose="02020603050405020304" pitchFamily="18" charset="0"/>
              </a:rPr>
              <a:t> </a:t>
            </a:r>
            <a:r>
              <a:rPr lang="en-US" sz="2000" spc="-10" dirty="0" err="1">
                <a:latin typeface="Times New Roman" panose="02020603050405020304" pitchFamily="18" charset="0"/>
                <a:cs typeface="Times New Roman" panose="02020603050405020304" pitchFamily="18" charset="0"/>
              </a:rPr>
              <a:t>OpenRefine's</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unique</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clustering</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functionality</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eradicate</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lemmatized</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text </a:t>
            </a:r>
            <a:r>
              <a:rPr lang="en-US" sz="2000" spc="-5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across</a:t>
            </a:r>
            <a:r>
              <a:rPr lang="en-US" sz="2000" spc="-5" dirty="0">
                <a:latin typeface="Times New Roman" panose="02020603050405020304" pitchFamily="18" charset="0"/>
                <a:cs typeface="Times New Roman" panose="02020603050405020304" pitchFamily="18" charset="0"/>
              </a:rPr>
              <a:t> columns.</a:t>
            </a:r>
            <a:endParaRPr lang="en-US" sz="2000" dirty="0">
              <a:latin typeface="Times New Roman" panose="02020603050405020304" pitchFamily="18" charset="0"/>
              <a:cs typeface="Times New Roman" panose="02020603050405020304" pitchFamily="18" charset="0"/>
            </a:endParaRPr>
          </a:p>
          <a:p>
            <a:pPr marL="393700" marR="1212215" indent="-342900">
              <a:lnSpc>
                <a:spcPts val="2660"/>
              </a:lnSpc>
              <a:spcBef>
                <a:spcPts val="1005"/>
              </a:spcBef>
              <a:buFont typeface="Wingdings" panose="05000000000000000000" pitchFamily="2" charset="2"/>
              <a:buChar char="§"/>
              <a:tabLst>
                <a:tab pos="213360" algn="l"/>
              </a:tabLst>
            </a:pPr>
            <a:r>
              <a:rPr lang="en-US" sz="2000" spc="-5" dirty="0">
                <a:latin typeface="Times New Roman" panose="02020603050405020304" pitchFamily="18" charset="0"/>
                <a:cs typeface="Times New Roman" panose="02020603050405020304" pitchFamily="18" charset="0"/>
              </a:rPr>
              <a:t>Employing</a:t>
            </a:r>
            <a:r>
              <a:rPr lang="en-US" sz="2000" dirty="0">
                <a:latin typeface="Times New Roman" panose="02020603050405020304" pitchFamily="18" charset="0"/>
                <a:cs typeface="Times New Roman" panose="02020603050405020304" pitchFamily="18" charset="0"/>
              </a:rPr>
              <a:t> cell </a:t>
            </a:r>
            <a:r>
              <a:rPr lang="en-US" sz="2000" spc="-10" dirty="0">
                <a:latin typeface="Times New Roman" panose="02020603050405020304" pitchFamily="18" charset="0"/>
                <a:cs typeface="Times New Roman" panose="02020603050405020304" pitchFamily="18" charset="0"/>
              </a:rPr>
              <a:t>value</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splitting</a:t>
            </a:r>
            <a:r>
              <a:rPr lang="en-US" sz="2000" dirty="0">
                <a:latin typeface="Times New Roman" panose="02020603050405020304" pitchFamily="18" charset="0"/>
                <a:cs typeface="Times New Roman" panose="02020603050405020304" pitchFamily="18" charset="0"/>
              </a:rPr>
              <a:t> in </a:t>
            </a:r>
            <a:r>
              <a:rPr lang="en-US" sz="2000" spc="-5" dirty="0">
                <a:latin typeface="Times New Roman" panose="02020603050405020304" pitchFamily="18" charset="0"/>
                <a:cs typeface="Times New Roman" panose="02020603050405020304" pitchFamily="18" charset="0"/>
              </a:rPr>
              <a:t>certain</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columns</a:t>
            </a:r>
            <a:r>
              <a:rPr lang="en-US" sz="200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to</a:t>
            </a:r>
            <a:r>
              <a:rPr lang="en-US" sz="2000" dirty="0">
                <a:latin typeface="Times New Roman" panose="02020603050405020304" pitchFamily="18" charset="0"/>
                <a:cs typeface="Times New Roman" panose="02020603050405020304" pitchFamily="18" charset="0"/>
              </a:rPr>
              <a:t> enhance </a:t>
            </a:r>
            <a:r>
              <a:rPr lang="en-US" sz="2000" spc="-10" dirty="0">
                <a:latin typeface="Times New Roman" panose="02020603050405020304" pitchFamily="18" charset="0"/>
                <a:cs typeface="Times New Roman" panose="02020603050405020304" pitchFamily="18" charset="0"/>
              </a:rPr>
              <a:t>comprehension</a:t>
            </a:r>
            <a:r>
              <a:rPr lang="en-US" sz="2000" dirty="0">
                <a:latin typeface="Times New Roman" panose="02020603050405020304" pitchFamily="18" charset="0"/>
                <a:cs typeface="Times New Roman" panose="02020603050405020304" pitchFamily="18" charset="0"/>
              </a:rPr>
              <a:t> and </a:t>
            </a:r>
            <a:r>
              <a:rPr lang="en-US" sz="2000" spc="-52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facilitate</a:t>
            </a:r>
            <a:r>
              <a:rPr lang="en-US" sz="2000" spc="-5" dirty="0">
                <a:latin typeface="Times New Roman" panose="02020603050405020304" pitchFamily="18" charset="0"/>
                <a:cs typeface="Times New Roman" panose="02020603050405020304" pitchFamily="18" charset="0"/>
              </a:rPr>
              <a:t> analysis</a:t>
            </a:r>
            <a:r>
              <a:rPr lang="en-US" sz="1800" spc="-5" dirty="0">
                <a:latin typeface="Calibri"/>
                <a:cs typeface="Calibri"/>
              </a:rPr>
              <a:t>.</a:t>
            </a:r>
            <a:endParaRPr lang="en-US" sz="1800" dirty="0">
              <a:latin typeface="Calibri"/>
              <a:cs typeface="Calibri"/>
            </a:endParaRPr>
          </a:p>
        </p:txBody>
      </p:sp>
    </p:spTree>
    <p:extLst>
      <p:ext uri="{BB962C8B-B14F-4D97-AF65-F5344CB8AC3E}">
        <p14:creationId xmlns:p14="http://schemas.microsoft.com/office/powerpoint/2010/main" val="3212735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A55D9D-B618-2BBA-D2A1-CA4C1990432C}"/>
              </a:ext>
            </a:extLst>
          </p:cNvPr>
          <p:cNvPicPr>
            <a:picLocks noChangeAspect="1"/>
          </p:cNvPicPr>
          <p:nvPr/>
        </p:nvPicPr>
        <p:blipFill>
          <a:blip r:embed="rId2"/>
          <a:stretch>
            <a:fillRect/>
          </a:stretch>
        </p:blipFill>
        <p:spPr>
          <a:xfrm>
            <a:off x="-30111" y="2218710"/>
            <a:ext cx="9715500" cy="1962150"/>
          </a:xfrm>
          <a:prstGeom prst="rect">
            <a:avLst/>
          </a:prstGeom>
        </p:spPr>
      </p:pic>
      <p:pic>
        <p:nvPicPr>
          <p:cNvPr id="9" name="Picture 8">
            <a:extLst>
              <a:ext uri="{FF2B5EF4-FFF2-40B4-BE49-F238E27FC236}">
                <a16:creationId xmlns:a16="http://schemas.microsoft.com/office/drawing/2014/main" id="{25B7EB91-39EF-CD89-2588-EE57E6F4FE45}"/>
              </a:ext>
            </a:extLst>
          </p:cNvPr>
          <p:cNvPicPr>
            <a:picLocks noChangeAspect="1"/>
          </p:cNvPicPr>
          <p:nvPr/>
        </p:nvPicPr>
        <p:blipFill>
          <a:blip r:embed="rId3"/>
          <a:stretch>
            <a:fillRect/>
          </a:stretch>
        </p:blipFill>
        <p:spPr>
          <a:xfrm>
            <a:off x="0" y="0"/>
            <a:ext cx="9753600" cy="1933575"/>
          </a:xfrm>
          <a:prstGeom prst="rect">
            <a:avLst/>
          </a:prstGeom>
        </p:spPr>
      </p:pic>
      <p:pic>
        <p:nvPicPr>
          <p:cNvPr id="10" name="Picture 9">
            <a:extLst>
              <a:ext uri="{FF2B5EF4-FFF2-40B4-BE49-F238E27FC236}">
                <a16:creationId xmlns:a16="http://schemas.microsoft.com/office/drawing/2014/main" id="{6340DA10-171F-F675-2602-30F029A4D0A1}"/>
              </a:ext>
            </a:extLst>
          </p:cNvPr>
          <p:cNvPicPr>
            <a:picLocks noChangeAspect="1"/>
          </p:cNvPicPr>
          <p:nvPr/>
        </p:nvPicPr>
        <p:blipFill>
          <a:blip r:embed="rId4"/>
          <a:stretch>
            <a:fillRect/>
          </a:stretch>
        </p:blipFill>
        <p:spPr>
          <a:xfrm>
            <a:off x="7399389" y="2218710"/>
            <a:ext cx="4198374" cy="3245875"/>
          </a:xfrm>
          <a:prstGeom prst="rect">
            <a:avLst/>
          </a:prstGeom>
        </p:spPr>
      </p:pic>
    </p:spTree>
    <p:extLst>
      <p:ext uri="{BB962C8B-B14F-4D97-AF65-F5344CB8AC3E}">
        <p14:creationId xmlns:p14="http://schemas.microsoft.com/office/powerpoint/2010/main" val="377896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45AE-07C5-CC4E-B46D-058A928B3057}"/>
              </a:ext>
            </a:extLst>
          </p:cNvPr>
          <p:cNvSpPr>
            <a:spLocks noGrp="1"/>
          </p:cNvSpPr>
          <p:nvPr>
            <p:ph type="title"/>
          </p:nvPr>
        </p:nvSpPr>
        <p:spPr>
          <a:xfrm>
            <a:off x="1451579" y="804519"/>
            <a:ext cx="9603275" cy="1049235"/>
          </a:xfrm>
        </p:spPr>
        <p:txBody>
          <a:bodyPr>
            <a:normAutofit/>
          </a:bodyPr>
          <a:lstStyle/>
          <a:p>
            <a:r>
              <a:rPr lang="en-US" dirty="0">
                <a:latin typeface="Times New Roman" panose="02020603050405020304" pitchFamily="18" charset="0"/>
                <a:cs typeface="Times New Roman" panose="02020603050405020304" pitchFamily="18" charset="0"/>
              </a:rPr>
              <a:t>DATA STORAGE</a:t>
            </a:r>
          </a:p>
        </p:txBody>
      </p:sp>
      <p:sp>
        <p:nvSpPr>
          <p:cNvPr id="3" name="Content Placeholder 2">
            <a:extLst>
              <a:ext uri="{FF2B5EF4-FFF2-40B4-BE49-F238E27FC236}">
                <a16:creationId xmlns:a16="http://schemas.microsoft.com/office/drawing/2014/main" id="{271E6438-CE38-CA04-5BC3-8974A59DBF16}"/>
              </a:ext>
            </a:extLst>
          </p:cNvPr>
          <p:cNvSpPr>
            <a:spLocks noGrp="1"/>
          </p:cNvSpPr>
          <p:nvPr>
            <p:ph idx="1"/>
          </p:nvPr>
        </p:nvSpPr>
        <p:spPr>
          <a:xfrm>
            <a:off x="1451579" y="2015734"/>
            <a:ext cx="4162555" cy="3450613"/>
          </a:xfrm>
        </p:spPr>
        <p:txBody>
          <a:bodyPr>
            <a:normAutofit/>
          </a:bodyPr>
          <a:lstStyle/>
          <a:p>
            <a:pPr>
              <a:lnSpc>
                <a:spcPct val="110000"/>
              </a:lnSpc>
            </a:pPr>
            <a:r>
              <a:rPr lang="en-US" sz="1700" dirty="0">
                <a:latin typeface="Times New Roman" panose="02020603050405020304" pitchFamily="18" charset="0"/>
                <a:cs typeface="Times New Roman" panose="02020603050405020304" pitchFamily="18" charset="0"/>
              </a:rPr>
              <a:t>After the data is processed, it is to be stored for future usage. The commonly used methods are creation of datasets or databases.</a:t>
            </a:r>
          </a:p>
          <a:p>
            <a:pPr>
              <a:lnSpc>
                <a:spcPct val="110000"/>
              </a:lnSpc>
            </a:pPr>
            <a:r>
              <a:rPr lang="en-US" sz="1700" dirty="0">
                <a:latin typeface="Times New Roman" panose="02020603050405020304" pitchFamily="18" charset="0"/>
                <a:cs typeface="Times New Roman" panose="02020603050405020304" pitchFamily="18" charset="0"/>
              </a:rPr>
              <a:t>To house the cleansed dataset, we have opted for Google Cloud Platform's (GCP)  storage solution—specifically, leveraging GCP's storage buckets.</a:t>
            </a:r>
          </a:p>
          <a:p>
            <a:pPr>
              <a:lnSpc>
                <a:spcPct val="110000"/>
              </a:lnSpc>
            </a:pPr>
            <a:r>
              <a:rPr lang="en-US" sz="1700" dirty="0">
                <a:latin typeface="Times New Roman" panose="02020603050405020304" pitchFamily="18" charset="0"/>
                <a:cs typeface="Times New Roman" panose="02020603050405020304" pitchFamily="18" charset="0"/>
              </a:rPr>
              <a:t>The processed CSV file has been securely uploaded onto a GCP bucket.</a:t>
            </a:r>
          </a:p>
          <a:p>
            <a:pPr marL="0" indent="0">
              <a:lnSpc>
                <a:spcPct val="110000"/>
              </a:lnSpc>
              <a:buNone/>
            </a:pPr>
            <a:endParaRPr lang="en-US" sz="1700" dirty="0">
              <a:latin typeface="Times New Roman" panose="02020603050405020304" pitchFamily="18" charset="0"/>
              <a:cs typeface="Times New Roman" panose="02020603050405020304" pitchFamily="18" charset="0"/>
            </a:endParaRPr>
          </a:p>
          <a:p>
            <a:pPr>
              <a:lnSpc>
                <a:spcPct val="110000"/>
              </a:lnSpc>
            </a:pPr>
            <a:endParaRPr lang="en-US" sz="17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0067A98-83F8-5BCD-9EF8-15B3019EC10F}"/>
              </a:ext>
            </a:extLst>
          </p:cNvPr>
          <p:cNvPicPr>
            <a:picLocks noChangeAspect="1"/>
          </p:cNvPicPr>
          <p:nvPr/>
        </p:nvPicPr>
        <p:blipFill>
          <a:blip r:embed="rId2"/>
          <a:stretch>
            <a:fillRect/>
          </a:stretch>
        </p:blipFill>
        <p:spPr>
          <a:xfrm>
            <a:off x="5418307" y="1880144"/>
            <a:ext cx="6773694" cy="3450613"/>
          </a:xfrm>
          <a:prstGeom prst="rect">
            <a:avLst/>
          </a:prstGeom>
        </p:spPr>
      </p:pic>
    </p:spTree>
    <p:extLst>
      <p:ext uri="{BB962C8B-B14F-4D97-AF65-F5344CB8AC3E}">
        <p14:creationId xmlns:p14="http://schemas.microsoft.com/office/powerpoint/2010/main" val="138399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447C-C254-ACB0-F58E-A9EEC9F8090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APACHE HADOOP</a:t>
            </a:r>
          </a:p>
        </p:txBody>
      </p:sp>
      <p:sp>
        <p:nvSpPr>
          <p:cNvPr id="3" name="Content Placeholder 2">
            <a:extLst>
              <a:ext uri="{FF2B5EF4-FFF2-40B4-BE49-F238E27FC236}">
                <a16:creationId xmlns:a16="http://schemas.microsoft.com/office/drawing/2014/main" id="{D00A6C4F-73E3-0FB9-C2CC-9C852BB0B474}"/>
              </a:ext>
            </a:extLst>
          </p:cNvPr>
          <p:cNvSpPr>
            <a:spLocks noGrp="1"/>
          </p:cNvSpPr>
          <p:nvPr>
            <p:ph sz="half" idx="1"/>
          </p:nvPr>
        </p:nvSpPr>
        <p:spPr/>
        <p:txBody>
          <a:bodyPr>
            <a:normAutofit lnSpcReduction="10000"/>
          </a:bodyPr>
          <a:lstStyle/>
          <a:p>
            <a:r>
              <a:rPr lang="en-US" dirty="0"/>
              <a:t>Apache Hadoop software is an open-source framework that deals with distributed storage and processing of large sets of data.</a:t>
            </a:r>
          </a:p>
          <a:p>
            <a:r>
              <a:rPr lang="en-US" dirty="0"/>
              <a:t> It is a primary tool that processes data quickly and flexible in nature.</a:t>
            </a:r>
          </a:p>
          <a:p>
            <a:r>
              <a:rPr lang="en-US" dirty="0"/>
              <a:t>We monitored the Hadoop cluster and entered command to understand the process status(</a:t>
            </a:r>
            <a:r>
              <a:rPr lang="en-US" dirty="0" err="1"/>
              <a:t>ps</a:t>
            </a:r>
            <a:r>
              <a:rPr lang="en-US" dirty="0"/>
              <a:t>).</a:t>
            </a:r>
          </a:p>
        </p:txBody>
      </p:sp>
      <p:pic>
        <p:nvPicPr>
          <p:cNvPr id="5" name="Content Placeholder 4">
            <a:extLst>
              <a:ext uri="{FF2B5EF4-FFF2-40B4-BE49-F238E27FC236}">
                <a16:creationId xmlns:a16="http://schemas.microsoft.com/office/drawing/2014/main" id="{9914C879-AADA-C5A0-55B7-013A6B228BC5}"/>
              </a:ext>
            </a:extLst>
          </p:cNvPr>
          <p:cNvPicPr>
            <a:picLocks noGrp="1" noChangeAspect="1"/>
          </p:cNvPicPr>
          <p:nvPr>
            <p:ph sz="half" idx="2"/>
          </p:nvPr>
        </p:nvPicPr>
        <p:blipFill>
          <a:blip r:embed="rId2"/>
          <a:stretch>
            <a:fillRect/>
          </a:stretch>
        </p:blipFill>
        <p:spPr>
          <a:xfrm>
            <a:off x="6413500" y="1936955"/>
            <a:ext cx="5365545" cy="4116156"/>
          </a:xfrm>
        </p:spPr>
      </p:pic>
    </p:spTree>
    <p:extLst>
      <p:ext uri="{BB962C8B-B14F-4D97-AF65-F5344CB8AC3E}">
        <p14:creationId xmlns:p14="http://schemas.microsoft.com/office/powerpoint/2010/main" val="988266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AEEF-79A9-BD54-7205-48C19B7A6B3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MONITORING HADOOP</a:t>
            </a:r>
          </a:p>
        </p:txBody>
      </p:sp>
      <p:pic>
        <p:nvPicPr>
          <p:cNvPr id="8" name="Content Placeholder 7">
            <a:extLst>
              <a:ext uri="{FF2B5EF4-FFF2-40B4-BE49-F238E27FC236}">
                <a16:creationId xmlns:a16="http://schemas.microsoft.com/office/drawing/2014/main" id="{304261DB-E4A9-9DFB-2EA8-0AA93D220D4A}"/>
              </a:ext>
            </a:extLst>
          </p:cNvPr>
          <p:cNvPicPr>
            <a:picLocks noGrp="1" noChangeAspect="1"/>
          </p:cNvPicPr>
          <p:nvPr>
            <p:ph sz="half" idx="1"/>
          </p:nvPr>
        </p:nvPicPr>
        <p:blipFill>
          <a:blip r:embed="rId2"/>
          <a:stretch>
            <a:fillRect/>
          </a:stretch>
        </p:blipFill>
        <p:spPr>
          <a:xfrm>
            <a:off x="648930" y="1946787"/>
            <a:ext cx="5443896" cy="3598607"/>
          </a:xfrm>
        </p:spPr>
      </p:pic>
      <p:pic>
        <p:nvPicPr>
          <p:cNvPr id="6" name="Content Placeholder 5">
            <a:extLst>
              <a:ext uri="{FF2B5EF4-FFF2-40B4-BE49-F238E27FC236}">
                <a16:creationId xmlns:a16="http://schemas.microsoft.com/office/drawing/2014/main" id="{95D1E221-5B23-7B33-A046-0F59D8F00679}"/>
              </a:ext>
            </a:extLst>
          </p:cNvPr>
          <p:cNvPicPr>
            <a:picLocks noGrp="1" noChangeAspect="1"/>
          </p:cNvPicPr>
          <p:nvPr>
            <p:ph sz="half" idx="2"/>
          </p:nvPr>
        </p:nvPicPr>
        <p:blipFill>
          <a:blip r:embed="rId3"/>
          <a:stretch>
            <a:fillRect/>
          </a:stretch>
        </p:blipFill>
        <p:spPr>
          <a:xfrm>
            <a:off x="6413500" y="1864194"/>
            <a:ext cx="4824771" cy="3681200"/>
          </a:xfrm>
        </p:spPr>
      </p:pic>
    </p:spTree>
    <p:extLst>
      <p:ext uri="{BB962C8B-B14F-4D97-AF65-F5344CB8AC3E}">
        <p14:creationId xmlns:p14="http://schemas.microsoft.com/office/powerpoint/2010/main" val="204091912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9363</TotalTime>
  <Words>1267</Words>
  <Application>Microsoft Office PowerPoint</Application>
  <PresentationFormat>Widescreen</PresentationFormat>
  <Paragraphs>84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Gill Sans MT</vt:lpstr>
      <vt:lpstr>Lucida Sans Unicode</vt:lpstr>
      <vt:lpstr>Times New Roman</vt:lpstr>
      <vt:lpstr>Wingdings</vt:lpstr>
      <vt:lpstr>Gallery</vt:lpstr>
      <vt:lpstr>BUDGET ANALYSIS </vt:lpstr>
      <vt:lpstr>PowerPoint Presentation</vt:lpstr>
      <vt:lpstr>DATA GENERATION               DATA COLLECTION</vt:lpstr>
      <vt:lpstr>DATA PROCESSING</vt:lpstr>
      <vt:lpstr>PowerPoint Presentation</vt:lpstr>
      <vt:lpstr>PowerPoint Presentation</vt:lpstr>
      <vt:lpstr>DATA STORAGE</vt:lpstr>
      <vt:lpstr>APACHE HADOOP</vt:lpstr>
      <vt:lpstr>MONITORING HADOOP</vt:lpstr>
      <vt:lpstr>DATA MANAGEMENT AND ANALYSIS</vt:lpstr>
      <vt:lpstr>APACHE HIVE AND SPARK</vt:lpstr>
      <vt:lpstr>ApACHE HIVE</vt:lpstr>
      <vt:lpstr>apache SPARK sql</vt:lpstr>
      <vt:lpstr>COMPARISION OF HIVE AND SPARK SQL</vt:lpstr>
      <vt:lpstr>BIGQUERY</vt:lpstr>
      <vt:lpstr>PowerPoint Presentation</vt:lpstr>
      <vt:lpstr>DATA VISUALIZATION</vt:lpstr>
      <vt:lpstr>PowerPoint Presentation</vt:lpstr>
      <vt:lpstr>DATA INTERPRETATION</vt:lpstr>
      <vt:lpstr>REFERNCES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Yeshwaritha EB</dc:creator>
  <cp:lastModifiedBy>Yeshwaritha EB</cp:lastModifiedBy>
  <cp:revision>2</cp:revision>
  <dcterms:created xsi:type="dcterms:W3CDTF">2023-12-03T09:37:43Z</dcterms:created>
  <dcterms:modified xsi:type="dcterms:W3CDTF">2025-02-03T04:22:44Z</dcterms:modified>
</cp:coreProperties>
</file>